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3"/>
  </p:notesMasterIdLst>
  <p:sldIdLst>
    <p:sldId id="286" r:id="rId2"/>
    <p:sldId id="257" r:id="rId3"/>
    <p:sldId id="258" r:id="rId4"/>
    <p:sldId id="267" r:id="rId5"/>
    <p:sldId id="256" r:id="rId6"/>
    <p:sldId id="259" r:id="rId7"/>
    <p:sldId id="260" r:id="rId8"/>
    <p:sldId id="261" r:id="rId9"/>
    <p:sldId id="262" r:id="rId10"/>
    <p:sldId id="263" r:id="rId11"/>
    <p:sldId id="264" r:id="rId12"/>
    <p:sldId id="265" r:id="rId13"/>
    <p:sldId id="266" r:id="rId14"/>
    <p:sldId id="268" r:id="rId15"/>
    <p:sldId id="269" r:id="rId16"/>
    <p:sldId id="270" r:id="rId17"/>
    <p:sldId id="271" r:id="rId18"/>
    <p:sldId id="272" r:id="rId19"/>
    <p:sldId id="273" r:id="rId20"/>
    <p:sldId id="274" r:id="rId21"/>
    <p:sldId id="275" r:id="rId22"/>
    <p:sldId id="276" r:id="rId23"/>
    <p:sldId id="277" r:id="rId24"/>
    <p:sldId id="279" r:id="rId25"/>
    <p:sldId id="287" r:id="rId26"/>
    <p:sldId id="288" r:id="rId27"/>
    <p:sldId id="278" r:id="rId28"/>
    <p:sldId id="280" r:id="rId29"/>
    <p:sldId id="281" r:id="rId30"/>
    <p:sldId id="282" r:id="rId31"/>
    <p:sldId id="283" r:id="rId32"/>
    <p:sldId id="284" r:id="rId33"/>
    <p:sldId id="294" r:id="rId34"/>
    <p:sldId id="295" r:id="rId35"/>
    <p:sldId id="296" r:id="rId36"/>
    <p:sldId id="299" r:id="rId37"/>
    <p:sldId id="300" r:id="rId38"/>
    <p:sldId id="301" r:id="rId39"/>
    <p:sldId id="302" r:id="rId40"/>
    <p:sldId id="303" r:id="rId41"/>
    <p:sldId id="304" r:id="rId42"/>
    <p:sldId id="305" r:id="rId43"/>
    <p:sldId id="306" r:id="rId44"/>
    <p:sldId id="292" r:id="rId45"/>
    <p:sldId id="297" r:id="rId46"/>
    <p:sldId id="298" r:id="rId47"/>
    <p:sldId id="293" r:id="rId48"/>
    <p:sldId id="289" r:id="rId49"/>
    <p:sldId id="290" r:id="rId50"/>
    <p:sldId id="291" r:id="rId51"/>
    <p:sldId id="285"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1" d="100"/>
          <a:sy n="51" d="100"/>
        </p:scale>
        <p:origin x="730"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66F440-A17C-4E8C-8CB1-AD4DF2FD0FE7}" type="datetimeFigureOut">
              <a:rPr lang="en-IN" smtClean="0"/>
              <a:t>21-03-2019</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6CF39A-5980-41F9-9256-10F1E860EE26}" type="slidenum">
              <a:rPr lang="en-IN" smtClean="0"/>
              <a:t>‹#›</a:t>
            </a:fld>
            <a:endParaRPr lang="en-IN"/>
          </a:p>
        </p:txBody>
      </p:sp>
    </p:spTree>
    <p:extLst>
      <p:ext uri="{BB962C8B-B14F-4D97-AF65-F5344CB8AC3E}">
        <p14:creationId xmlns:p14="http://schemas.microsoft.com/office/powerpoint/2010/main" val="772461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B9A8DA7-E173-4917-AF4F-AB8E819C5DE0}" type="datetime1">
              <a:rPr lang="en-US" smtClean="0"/>
              <a:t>3/21/2019</a:t>
            </a:fld>
            <a:endParaRPr lang="en-US"/>
          </a:p>
        </p:txBody>
      </p:sp>
      <p:sp>
        <p:nvSpPr>
          <p:cNvPr id="5" name="Footer Placeholder 4"/>
          <p:cNvSpPr>
            <a:spLocks noGrp="1"/>
          </p:cNvSpPr>
          <p:nvPr>
            <p:ph type="ftr" sz="quarter" idx="11"/>
          </p:nvPr>
        </p:nvSpPr>
        <p:spPr/>
        <p:txBody>
          <a:bodyPr/>
          <a:lstStyle/>
          <a:p>
            <a:r>
              <a:rPr lang="en-US"/>
              <a:t>CHOKSHI TRAINING &amp; EDUCATIONAL SERVICES LLP</a:t>
            </a:r>
          </a:p>
        </p:txBody>
      </p:sp>
      <p:sp>
        <p:nvSpPr>
          <p:cNvPr id="6" name="Slide Number Placeholder 5"/>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201920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9C934F-13C4-46AD-84B6-A8DC13A5AE85}" type="datetime1">
              <a:rPr lang="en-US" smtClean="0"/>
              <a:t>3/21/2019</a:t>
            </a:fld>
            <a:endParaRPr lang="en-US"/>
          </a:p>
        </p:txBody>
      </p:sp>
      <p:sp>
        <p:nvSpPr>
          <p:cNvPr id="5" name="Footer Placeholder 4"/>
          <p:cNvSpPr>
            <a:spLocks noGrp="1"/>
          </p:cNvSpPr>
          <p:nvPr>
            <p:ph type="ftr" sz="quarter" idx="11"/>
          </p:nvPr>
        </p:nvSpPr>
        <p:spPr/>
        <p:txBody>
          <a:bodyPr/>
          <a:lstStyle/>
          <a:p>
            <a:r>
              <a:rPr lang="en-US"/>
              <a:t>CHOKSHI TRAINING &amp; EDUCATIONAL SERVICES LLP</a:t>
            </a:r>
          </a:p>
        </p:txBody>
      </p:sp>
      <p:sp>
        <p:nvSpPr>
          <p:cNvPr id="6" name="Slide Number Placeholder 5"/>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417298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B39096-99B1-4F53-9959-E39C9C080C39}" type="datetime1">
              <a:rPr lang="en-US" smtClean="0"/>
              <a:t>3/21/2019</a:t>
            </a:fld>
            <a:endParaRPr lang="en-US"/>
          </a:p>
        </p:txBody>
      </p:sp>
      <p:sp>
        <p:nvSpPr>
          <p:cNvPr id="5" name="Footer Placeholder 4"/>
          <p:cNvSpPr>
            <a:spLocks noGrp="1"/>
          </p:cNvSpPr>
          <p:nvPr>
            <p:ph type="ftr" sz="quarter" idx="11"/>
          </p:nvPr>
        </p:nvSpPr>
        <p:spPr/>
        <p:txBody>
          <a:bodyPr/>
          <a:lstStyle/>
          <a:p>
            <a:r>
              <a:rPr lang="en-US"/>
              <a:t>CHOKSHI TRAINING &amp; EDUCATIONAL SERVICES LLP</a:t>
            </a:r>
          </a:p>
        </p:txBody>
      </p:sp>
      <p:sp>
        <p:nvSpPr>
          <p:cNvPr id="6" name="Slide Number Placeholder 5"/>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321746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9EAFE3-7212-43DE-96FB-048A8346EED7}" type="datetime1">
              <a:rPr lang="en-US" smtClean="0"/>
              <a:t>3/21/2019</a:t>
            </a:fld>
            <a:endParaRPr lang="en-US"/>
          </a:p>
        </p:txBody>
      </p:sp>
      <p:sp>
        <p:nvSpPr>
          <p:cNvPr id="5" name="Footer Placeholder 4"/>
          <p:cNvSpPr>
            <a:spLocks noGrp="1"/>
          </p:cNvSpPr>
          <p:nvPr>
            <p:ph type="ftr" sz="quarter" idx="11"/>
          </p:nvPr>
        </p:nvSpPr>
        <p:spPr/>
        <p:txBody>
          <a:bodyPr/>
          <a:lstStyle/>
          <a:p>
            <a:r>
              <a:rPr lang="en-US"/>
              <a:t>CHOKSHI TRAINING &amp; EDUCATIONAL SERVICES LLP</a:t>
            </a:r>
          </a:p>
        </p:txBody>
      </p:sp>
      <p:sp>
        <p:nvSpPr>
          <p:cNvPr id="6" name="Slide Number Placeholder 5"/>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2965733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D3CC41A-0D4E-45EC-A10B-CE951386128C}" type="datetime1">
              <a:rPr lang="en-US" smtClean="0"/>
              <a:t>3/21/2019</a:t>
            </a:fld>
            <a:endParaRPr lang="en-US"/>
          </a:p>
        </p:txBody>
      </p:sp>
      <p:sp>
        <p:nvSpPr>
          <p:cNvPr id="5" name="Footer Placeholder 4"/>
          <p:cNvSpPr>
            <a:spLocks noGrp="1"/>
          </p:cNvSpPr>
          <p:nvPr>
            <p:ph type="ftr" sz="quarter" idx="11"/>
          </p:nvPr>
        </p:nvSpPr>
        <p:spPr/>
        <p:txBody>
          <a:bodyPr/>
          <a:lstStyle/>
          <a:p>
            <a:r>
              <a:rPr lang="en-US"/>
              <a:t>CHOKSHI TRAINING &amp; EDUCATIONAL SERVICES LLP</a:t>
            </a:r>
          </a:p>
        </p:txBody>
      </p:sp>
      <p:sp>
        <p:nvSpPr>
          <p:cNvPr id="6" name="Slide Number Placeholder 5"/>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172605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F120905-C8D8-4299-8C83-3DFC8D8FAAFB}" type="datetime1">
              <a:rPr lang="en-US" smtClean="0"/>
              <a:t>3/21/2019</a:t>
            </a:fld>
            <a:endParaRPr lang="en-US"/>
          </a:p>
        </p:txBody>
      </p:sp>
      <p:sp>
        <p:nvSpPr>
          <p:cNvPr id="6" name="Footer Placeholder 5"/>
          <p:cNvSpPr>
            <a:spLocks noGrp="1"/>
          </p:cNvSpPr>
          <p:nvPr>
            <p:ph type="ftr" sz="quarter" idx="11"/>
          </p:nvPr>
        </p:nvSpPr>
        <p:spPr/>
        <p:txBody>
          <a:bodyPr/>
          <a:lstStyle/>
          <a:p>
            <a:r>
              <a:rPr lang="en-US"/>
              <a:t>CHOKSHI TRAINING &amp; EDUCATIONAL SERVICES LLP</a:t>
            </a:r>
          </a:p>
        </p:txBody>
      </p:sp>
      <p:sp>
        <p:nvSpPr>
          <p:cNvPr id="7" name="Slide Number Placeholder 6"/>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2651118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E0A52C8-CA1E-4061-9B8C-A1D98FD5EE79}" type="datetime1">
              <a:rPr lang="en-US" smtClean="0"/>
              <a:t>3/21/2019</a:t>
            </a:fld>
            <a:endParaRPr lang="en-US"/>
          </a:p>
        </p:txBody>
      </p:sp>
      <p:sp>
        <p:nvSpPr>
          <p:cNvPr id="8" name="Footer Placeholder 7"/>
          <p:cNvSpPr>
            <a:spLocks noGrp="1"/>
          </p:cNvSpPr>
          <p:nvPr>
            <p:ph type="ftr" sz="quarter" idx="11"/>
          </p:nvPr>
        </p:nvSpPr>
        <p:spPr/>
        <p:txBody>
          <a:bodyPr/>
          <a:lstStyle/>
          <a:p>
            <a:r>
              <a:rPr lang="en-US"/>
              <a:t>CHOKSHI TRAINING &amp; EDUCATIONAL SERVICES LLP</a:t>
            </a:r>
          </a:p>
        </p:txBody>
      </p:sp>
      <p:sp>
        <p:nvSpPr>
          <p:cNvPr id="9" name="Slide Number Placeholder 8"/>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3855865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19AA375-F809-4D2C-A96A-1027BFB6FABB}" type="datetime1">
              <a:rPr lang="en-US" smtClean="0"/>
              <a:t>3/21/2019</a:t>
            </a:fld>
            <a:endParaRPr lang="en-US"/>
          </a:p>
        </p:txBody>
      </p:sp>
      <p:sp>
        <p:nvSpPr>
          <p:cNvPr id="4" name="Footer Placeholder 3"/>
          <p:cNvSpPr>
            <a:spLocks noGrp="1"/>
          </p:cNvSpPr>
          <p:nvPr>
            <p:ph type="ftr" sz="quarter" idx="11"/>
          </p:nvPr>
        </p:nvSpPr>
        <p:spPr/>
        <p:txBody>
          <a:bodyPr/>
          <a:lstStyle/>
          <a:p>
            <a:r>
              <a:rPr lang="en-US"/>
              <a:t>CHOKSHI TRAINING &amp; EDUCATIONAL SERVICES LLP</a:t>
            </a:r>
          </a:p>
        </p:txBody>
      </p:sp>
      <p:sp>
        <p:nvSpPr>
          <p:cNvPr id="5" name="Slide Number Placeholder 4"/>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1278238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464EA-85D0-4A60-A50A-57EE7C374B36}" type="datetime1">
              <a:rPr lang="en-US" smtClean="0"/>
              <a:t>3/21/2019</a:t>
            </a:fld>
            <a:endParaRPr lang="en-US"/>
          </a:p>
        </p:txBody>
      </p:sp>
      <p:sp>
        <p:nvSpPr>
          <p:cNvPr id="3" name="Footer Placeholder 2"/>
          <p:cNvSpPr>
            <a:spLocks noGrp="1"/>
          </p:cNvSpPr>
          <p:nvPr>
            <p:ph type="ftr" sz="quarter" idx="11"/>
          </p:nvPr>
        </p:nvSpPr>
        <p:spPr/>
        <p:txBody>
          <a:bodyPr/>
          <a:lstStyle/>
          <a:p>
            <a:r>
              <a:rPr lang="en-US"/>
              <a:t>CHOKSHI TRAINING &amp; EDUCATIONAL SERVICES LLP</a:t>
            </a:r>
          </a:p>
        </p:txBody>
      </p:sp>
      <p:sp>
        <p:nvSpPr>
          <p:cNvPr id="4" name="Slide Number Placeholder 3"/>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3677854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A4F9B1E-067B-48E3-B67B-B25902180B4A}" type="datetime1">
              <a:rPr lang="en-US" smtClean="0"/>
              <a:t>3/21/2019</a:t>
            </a:fld>
            <a:endParaRPr lang="en-US"/>
          </a:p>
        </p:txBody>
      </p:sp>
      <p:sp>
        <p:nvSpPr>
          <p:cNvPr id="6" name="Footer Placeholder 5"/>
          <p:cNvSpPr>
            <a:spLocks noGrp="1"/>
          </p:cNvSpPr>
          <p:nvPr>
            <p:ph type="ftr" sz="quarter" idx="11"/>
          </p:nvPr>
        </p:nvSpPr>
        <p:spPr/>
        <p:txBody>
          <a:bodyPr/>
          <a:lstStyle/>
          <a:p>
            <a:r>
              <a:rPr lang="en-US"/>
              <a:t>CHOKSHI TRAINING &amp; EDUCATIONAL SERVICES LLP</a:t>
            </a:r>
          </a:p>
        </p:txBody>
      </p:sp>
      <p:sp>
        <p:nvSpPr>
          <p:cNvPr id="7" name="Slide Number Placeholder 6"/>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2724378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DA4F2B1-10DB-466F-99F7-0A05E698B397}" type="datetime1">
              <a:rPr lang="en-US" smtClean="0"/>
              <a:t>3/21/2019</a:t>
            </a:fld>
            <a:endParaRPr lang="en-US"/>
          </a:p>
        </p:txBody>
      </p:sp>
      <p:sp>
        <p:nvSpPr>
          <p:cNvPr id="6" name="Footer Placeholder 5"/>
          <p:cNvSpPr>
            <a:spLocks noGrp="1"/>
          </p:cNvSpPr>
          <p:nvPr>
            <p:ph type="ftr" sz="quarter" idx="11"/>
          </p:nvPr>
        </p:nvSpPr>
        <p:spPr/>
        <p:txBody>
          <a:bodyPr/>
          <a:lstStyle/>
          <a:p>
            <a:r>
              <a:rPr lang="en-US"/>
              <a:t>CHOKSHI TRAINING &amp; EDUCATIONAL SERVICES LLP</a:t>
            </a:r>
          </a:p>
        </p:txBody>
      </p:sp>
      <p:sp>
        <p:nvSpPr>
          <p:cNvPr id="7" name="Slide Number Placeholder 6"/>
          <p:cNvSpPr>
            <a:spLocks noGrp="1"/>
          </p:cNvSpPr>
          <p:nvPr>
            <p:ph type="sldNum" sz="quarter" idx="12"/>
          </p:nvPr>
        </p:nvSpPr>
        <p:spPr/>
        <p:txBody>
          <a:bodyPr/>
          <a:lstStyle/>
          <a:p>
            <a:fld id="{2CB2DDDB-1711-4ABC-B58B-0EF09DBA2FA4}" type="slidenum">
              <a:rPr lang="en-US" smtClean="0"/>
              <a:t>‹#›</a:t>
            </a:fld>
            <a:endParaRPr lang="en-US"/>
          </a:p>
        </p:txBody>
      </p:sp>
    </p:spTree>
    <p:extLst>
      <p:ext uri="{BB962C8B-B14F-4D97-AF65-F5344CB8AC3E}">
        <p14:creationId xmlns:p14="http://schemas.microsoft.com/office/powerpoint/2010/main" val="3142652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CD299-6374-4C35-89B6-CDDE92CDDE63}" type="datetime1">
              <a:rPr lang="en-US" smtClean="0"/>
              <a:t>3/21/2019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CHOKSHI TRAINING &amp; EDUCATIONAL SERVICES LLP</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B2DDDB-1711-4ABC-B58B-0EF09DBA2FA4}" type="slidenum">
              <a:rPr lang="en-US" smtClean="0"/>
              <a:t>‹#›</a:t>
            </a:fld>
            <a:endParaRPr lang="en-US"/>
          </a:p>
        </p:txBody>
      </p:sp>
    </p:spTree>
    <p:extLst>
      <p:ext uri="{BB962C8B-B14F-4D97-AF65-F5344CB8AC3E}">
        <p14:creationId xmlns:p14="http://schemas.microsoft.com/office/powerpoint/2010/main" val="3330486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rbi.org.in/Scripts/bs_viewcontent.aspx?Id=577"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57141" y="2245440"/>
            <a:ext cx="10515600" cy="1325563"/>
          </a:xfrm>
          <a:ln w="76200">
            <a:solidFill>
              <a:schemeClr val="tx1"/>
            </a:solidFill>
          </a:ln>
        </p:spPr>
        <p:txBody>
          <a:bodyPr/>
          <a:lstStyle/>
          <a:p>
            <a:pPr algn="ctr"/>
            <a:r>
              <a:rPr lang="en-US" b="1" dirty="0">
                <a:latin typeface="+mn-lt"/>
              </a:rPr>
              <a:t>NON PERFORMING ASSETS</a:t>
            </a:r>
          </a:p>
        </p:txBody>
      </p:sp>
      <p:sp>
        <p:nvSpPr>
          <p:cNvPr id="2" name="TextBox 1">
            <a:extLst>
              <a:ext uri="{FF2B5EF4-FFF2-40B4-BE49-F238E27FC236}">
                <a16:creationId xmlns:a16="http://schemas.microsoft.com/office/drawing/2014/main" id="{CDDF5864-76F7-4306-ABE9-88272220A5D8}"/>
              </a:ext>
            </a:extLst>
          </p:cNvPr>
          <p:cNvSpPr txBox="1"/>
          <p:nvPr/>
        </p:nvSpPr>
        <p:spPr>
          <a:xfrm>
            <a:off x="3367144" y="4152452"/>
            <a:ext cx="5486400" cy="523220"/>
          </a:xfrm>
          <a:prstGeom prst="rect">
            <a:avLst/>
          </a:prstGeom>
          <a:noFill/>
        </p:spPr>
        <p:txBody>
          <a:bodyPr wrap="square" rtlCol="0">
            <a:spAutoFit/>
          </a:bodyPr>
          <a:lstStyle/>
          <a:p>
            <a:pPr algn="ctr"/>
            <a:r>
              <a:rPr lang="en-US" sz="2800" b="1" dirty="0"/>
              <a:t>CA NILESH JOSHI</a:t>
            </a:r>
            <a:endParaRPr lang="en-IN" sz="2800" b="1" dirty="0"/>
          </a:p>
        </p:txBody>
      </p:sp>
    </p:spTree>
    <p:extLst>
      <p:ext uri="{BB962C8B-B14F-4D97-AF65-F5344CB8AC3E}">
        <p14:creationId xmlns:p14="http://schemas.microsoft.com/office/powerpoint/2010/main" val="1588790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25793"/>
          </a:xfrm>
        </p:spPr>
        <p:txBody>
          <a:bodyPr>
            <a:normAutofit/>
          </a:bodyPr>
          <a:lstStyle/>
          <a:p>
            <a:pPr algn="ctr"/>
            <a:r>
              <a:rPr lang="en-US" sz="3600" b="1" dirty="0">
                <a:latin typeface="+mn-lt"/>
              </a:rPr>
              <a:t>Case study 3: Solution</a:t>
            </a:r>
          </a:p>
        </p:txBody>
      </p:sp>
      <p:sp>
        <p:nvSpPr>
          <p:cNvPr id="3" name="Content Placeholder 2"/>
          <p:cNvSpPr>
            <a:spLocks noGrp="1"/>
          </p:cNvSpPr>
          <p:nvPr>
            <p:ph idx="1"/>
          </p:nvPr>
        </p:nvSpPr>
        <p:spPr/>
        <p:txBody>
          <a:bodyPr/>
          <a:lstStyle/>
          <a:p>
            <a:pPr marL="0" indent="0" algn="just">
              <a:buNone/>
            </a:pPr>
            <a:r>
              <a:rPr lang="en-IN" dirty="0">
                <a:ea typeface="Verdana" pitchFamily="34" charset="0"/>
                <a:cs typeface="Verdana" pitchFamily="34" charset="0"/>
              </a:rPr>
              <a:t>A Cash Credit account is considered as ‘out of order’ if the </a:t>
            </a:r>
            <a:r>
              <a:rPr lang="en-US" dirty="0"/>
              <a:t> outstanding balance remains continuously in excess of the sanctioned limit or drawing power for 90 days. In the given case, although the account is within the drawing power, it is overdrawn beyond the sanctioned limit for more than 90 days. Hence, the said account should be considered as NPA.</a:t>
            </a:r>
          </a:p>
        </p:txBody>
      </p:sp>
      <p:sp>
        <p:nvSpPr>
          <p:cNvPr id="4" name="Footer Placeholder 3">
            <a:extLst>
              <a:ext uri="{FF2B5EF4-FFF2-40B4-BE49-F238E27FC236}">
                <a16:creationId xmlns:a16="http://schemas.microsoft.com/office/drawing/2014/main" id="{FD5F3A34-8181-4CFE-B2CC-46EB412536C0}"/>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38752ADF-FCEC-42F0-BE92-98DD1188AF14}"/>
              </a:ext>
            </a:extLst>
          </p:cNvPr>
          <p:cNvSpPr>
            <a:spLocks noGrp="1"/>
          </p:cNvSpPr>
          <p:nvPr>
            <p:ph type="sldNum" sz="quarter" idx="12"/>
          </p:nvPr>
        </p:nvSpPr>
        <p:spPr/>
        <p:txBody>
          <a:bodyPr/>
          <a:lstStyle/>
          <a:p>
            <a:fld id="{2CB2DDDB-1711-4ABC-B58B-0EF09DBA2FA4}" type="slidenum">
              <a:rPr lang="en-US" smtClean="0"/>
              <a:t>10</a:t>
            </a:fld>
            <a:endParaRPr lang="en-US"/>
          </a:p>
        </p:txBody>
      </p:sp>
    </p:spTree>
    <p:extLst>
      <p:ext uri="{BB962C8B-B14F-4D97-AF65-F5344CB8AC3E}">
        <p14:creationId xmlns:p14="http://schemas.microsoft.com/office/powerpoint/2010/main" val="994710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4851"/>
            <a:ext cx="10515600" cy="1085380"/>
          </a:xfrm>
        </p:spPr>
        <p:txBody>
          <a:bodyPr>
            <a:normAutofit/>
          </a:bodyPr>
          <a:lstStyle/>
          <a:p>
            <a:pPr algn="ctr"/>
            <a:r>
              <a:rPr lang="en-US" sz="3600" b="1" dirty="0">
                <a:latin typeface="+mn-lt"/>
              </a:rPr>
              <a:t>Case Study 4: Question</a:t>
            </a:r>
            <a:endParaRPr lang="en-US" sz="3600" dirty="0">
              <a:latin typeface="+mn-lt"/>
            </a:endParaRPr>
          </a:p>
        </p:txBody>
      </p:sp>
      <p:sp>
        <p:nvSpPr>
          <p:cNvPr id="3" name="Content Placeholder 2"/>
          <p:cNvSpPr>
            <a:spLocks noGrp="1"/>
          </p:cNvSpPr>
          <p:nvPr>
            <p:ph idx="1"/>
          </p:nvPr>
        </p:nvSpPr>
        <p:spPr>
          <a:xfrm>
            <a:off x="838200" y="1420230"/>
            <a:ext cx="10515600" cy="5135115"/>
          </a:xfrm>
        </p:spPr>
        <p:txBody>
          <a:bodyPr/>
          <a:lstStyle/>
          <a:p>
            <a:pPr marL="0" indent="0" algn="just">
              <a:buNone/>
            </a:pPr>
            <a:r>
              <a:rPr lang="en-US" dirty="0"/>
              <a:t>In case of cash credit, if the account is operated within the limits since 31</a:t>
            </a:r>
            <a:r>
              <a:rPr lang="en-US" baseline="30000" dirty="0"/>
              <a:t>st</a:t>
            </a:r>
            <a:r>
              <a:rPr lang="en-US" dirty="0"/>
              <a:t> December 2018 but there are no credits till 31</a:t>
            </a:r>
            <a:r>
              <a:rPr lang="en-US" baseline="30000" dirty="0"/>
              <a:t>st</a:t>
            </a:r>
            <a:r>
              <a:rPr lang="en-US" dirty="0"/>
              <a:t> March 2019. Will the account be classified as NPA as at 31</a:t>
            </a:r>
            <a:r>
              <a:rPr lang="en-US" baseline="30000" dirty="0"/>
              <a:t>st</a:t>
            </a:r>
            <a:r>
              <a:rPr lang="en-US" dirty="0"/>
              <a:t> March 2019?</a:t>
            </a:r>
          </a:p>
          <a:p>
            <a:pPr marL="0" indent="0" algn="just">
              <a:buNone/>
            </a:pPr>
            <a:r>
              <a:rPr lang="en-US" dirty="0"/>
              <a:t>Also, will your answer differ if there are a few credits in the account.</a:t>
            </a:r>
          </a:p>
        </p:txBody>
      </p:sp>
      <p:sp>
        <p:nvSpPr>
          <p:cNvPr id="4" name="Footer Placeholder 3">
            <a:extLst>
              <a:ext uri="{FF2B5EF4-FFF2-40B4-BE49-F238E27FC236}">
                <a16:creationId xmlns:a16="http://schemas.microsoft.com/office/drawing/2014/main" id="{C959F8B1-E915-4465-B669-DF4B7F482042}"/>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FA127A39-26DE-4609-B423-8CBEE91CA01D}"/>
              </a:ext>
            </a:extLst>
          </p:cNvPr>
          <p:cNvSpPr>
            <a:spLocks noGrp="1"/>
          </p:cNvSpPr>
          <p:nvPr>
            <p:ph type="sldNum" sz="quarter" idx="12"/>
          </p:nvPr>
        </p:nvSpPr>
        <p:spPr/>
        <p:txBody>
          <a:bodyPr/>
          <a:lstStyle/>
          <a:p>
            <a:fld id="{2CB2DDDB-1711-4ABC-B58B-0EF09DBA2FA4}" type="slidenum">
              <a:rPr lang="en-US" smtClean="0"/>
              <a:t>11</a:t>
            </a:fld>
            <a:endParaRPr lang="en-US"/>
          </a:p>
        </p:txBody>
      </p:sp>
    </p:spTree>
    <p:extLst>
      <p:ext uri="{BB962C8B-B14F-4D97-AF65-F5344CB8AC3E}">
        <p14:creationId xmlns:p14="http://schemas.microsoft.com/office/powerpoint/2010/main" val="490257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4: Solution</a:t>
            </a:r>
          </a:p>
        </p:txBody>
      </p:sp>
      <p:sp>
        <p:nvSpPr>
          <p:cNvPr id="3" name="Content Placeholder 2"/>
          <p:cNvSpPr>
            <a:spLocks noGrp="1"/>
          </p:cNvSpPr>
          <p:nvPr>
            <p:ph idx="1"/>
          </p:nvPr>
        </p:nvSpPr>
        <p:spPr/>
        <p:txBody>
          <a:bodyPr/>
          <a:lstStyle/>
          <a:p>
            <a:pPr marL="0" indent="0" algn="just">
              <a:buNone/>
            </a:pPr>
            <a:r>
              <a:rPr lang="en-US" dirty="0"/>
              <a:t>As per the RBI master circular, if balance in the principal operating account is less than the sanctioned limit/drawing power, but there are no credits continuously for 90 days as on the date of Balance Sheet or credits are not enough to cover the interest debited during the same period, these accounts should be treated as </a:t>
            </a:r>
            <a:r>
              <a:rPr lang="en-US" b="1" dirty="0"/>
              <a:t>'out of order'</a:t>
            </a:r>
            <a:r>
              <a:rPr lang="en-US" dirty="0"/>
              <a:t>.</a:t>
            </a:r>
          </a:p>
          <a:p>
            <a:pPr marL="0" indent="0" algn="just">
              <a:buNone/>
            </a:pPr>
            <a:r>
              <a:rPr lang="en-US" dirty="0"/>
              <a:t>In the first scenario, the account will be classified as NPA as on 31</a:t>
            </a:r>
            <a:r>
              <a:rPr lang="en-US" baseline="30000" dirty="0"/>
              <a:t>st</a:t>
            </a:r>
            <a:r>
              <a:rPr lang="en-US" dirty="0"/>
              <a:t> March 2019.</a:t>
            </a:r>
          </a:p>
          <a:p>
            <a:pPr marL="0" indent="0" algn="just">
              <a:buNone/>
            </a:pPr>
            <a:r>
              <a:rPr lang="en-US" dirty="0"/>
              <a:t>In the second scenario, the account will not be classified as NPA, provided the credits are enough to cover the interest debited during the period.</a:t>
            </a:r>
          </a:p>
          <a:p>
            <a:pPr marL="0" indent="0">
              <a:buNone/>
            </a:pPr>
            <a:endParaRPr lang="en-US" dirty="0"/>
          </a:p>
        </p:txBody>
      </p:sp>
      <p:sp>
        <p:nvSpPr>
          <p:cNvPr id="4" name="Footer Placeholder 3">
            <a:extLst>
              <a:ext uri="{FF2B5EF4-FFF2-40B4-BE49-F238E27FC236}">
                <a16:creationId xmlns:a16="http://schemas.microsoft.com/office/drawing/2014/main" id="{2DD6573F-859D-4641-AC77-1EE6F993CA8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C1A56BFE-8A9C-4E6A-98C7-F8F7DD31611A}"/>
              </a:ext>
            </a:extLst>
          </p:cNvPr>
          <p:cNvSpPr>
            <a:spLocks noGrp="1"/>
          </p:cNvSpPr>
          <p:nvPr>
            <p:ph type="sldNum" sz="quarter" idx="12"/>
          </p:nvPr>
        </p:nvSpPr>
        <p:spPr/>
        <p:txBody>
          <a:bodyPr/>
          <a:lstStyle/>
          <a:p>
            <a:fld id="{2CB2DDDB-1711-4ABC-B58B-0EF09DBA2FA4}" type="slidenum">
              <a:rPr lang="en-US" smtClean="0"/>
              <a:t>12</a:t>
            </a:fld>
            <a:endParaRPr lang="en-US"/>
          </a:p>
        </p:txBody>
      </p:sp>
    </p:spTree>
    <p:extLst>
      <p:ext uri="{BB962C8B-B14F-4D97-AF65-F5344CB8AC3E}">
        <p14:creationId xmlns:p14="http://schemas.microsoft.com/office/powerpoint/2010/main" val="405055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6366"/>
            <a:ext cx="10515600" cy="952076"/>
          </a:xfrm>
        </p:spPr>
        <p:txBody>
          <a:bodyPr>
            <a:normAutofit/>
          </a:bodyPr>
          <a:lstStyle/>
          <a:p>
            <a:pPr algn="ctr"/>
            <a:r>
              <a:rPr lang="en-US" sz="3600" b="1" dirty="0">
                <a:latin typeface="+mn-lt"/>
              </a:rPr>
              <a:t>Case Study 5: Question</a:t>
            </a:r>
            <a:endParaRPr lang="en-US" sz="3600" dirty="0">
              <a:latin typeface="+mn-lt"/>
            </a:endParaRPr>
          </a:p>
        </p:txBody>
      </p:sp>
      <p:sp>
        <p:nvSpPr>
          <p:cNvPr id="3" name="Content Placeholder 2"/>
          <p:cNvSpPr>
            <a:spLocks noGrp="1"/>
          </p:cNvSpPr>
          <p:nvPr>
            <p:ph idx="1"/>
          </p:nvPr>
        </p:nvSpPr>
        <p:spPr>
          <a:xfrm>
            <a:off x="838200" y="1609859"/>
            <a:ext cx="10515600" cy="4567104"/>
          </a:xfrm>
        </p:spPr>
        <p:txBody>
          <a:bodyPr/>
          <a:lstStyle/>
          <a:p>
            <a:pPr marL="0" indent="0" algn="just">
              <a:buNone/>
            </a:pPr>
            <a:r>
              <a:rPr lang="en-US" dirty="0"/>
              <a:t>A cash credits facility’s renewal is due on 30</a:t>
            </a:r>
            <a:r>
              <a:rPr lang="en-US" baseline="30000" dirty="0"/>
              <a:t>th</a:t>
            </a:r>
            <a:r>
              <a:rPr lang="en-US" dirty="0"/>
              <a:t> June 2018. However, the account has not been renewed till 30</a:t>
            </a:r>
            <a:r>
              <a:rPr lang="en-US" baseline="30000" dirty="0"/>
              <a:t>th</a:t>
            </a:r>
            <a:r>
              <a:rPr lang="en-US" dirty="0"/>
              <a:t> September 2018. What will be the status of the said account on 30</a:t>
            </a:r>
            <a:r>
              <a:rPr lang="en-US" baseline="30000" dirty="0"/>
              <a:t>th</a:t>
            </a:r>
            <a:r>
              <a:rPr lang="en-US" dirty="0"/>
              <a:t> September 2018?</a:t>
            </a:r>
          </a:p>
          <a:p>
            <a:pPr marL="0" indent="0" algn="just">
              <a:buNone/>
            </a:pPr>
            <a:r>
              <a:rPr lang="en-US" dirty="0"/>
              <a:t>Similarly, what will be the status of the account on 1</a:t>
            </a:r>
            <a:r>
              <a:rPr lang="en-US" baseline="30000" dirty="0"/>
              <a:t>st</a:t>
            </a:r>
            <a:r>
              <a:rPr lang="en-US" dirty="0"/>
              <a:t> January 2019, if the account is not renewed till 1</a:t>
            </a:r>
            <a:r>
              <a:rPr lang="en-US" baseline="30000" dirty="0"/>
              <a:t>st</a:t>
            </a:r>
            <a:r>
              <a:rPr lang="en-US" dirty="0"/>
              <a:t> January 2019?</a:t>
            </a:r>
          </a:p>
          <a:p>
            <a:pPr marL="0" indent="0">
              <a:buNone/>
            </a:pPr>
            <a:endParaRPr lang="en-US" dirty="0"/>
          </a:p>
        </p:txBody>
      </p:sp>
      <p:sp>
        <p:nvSpPr>
          <p:cNvPr id="4" name="Footer Placeholder 3">
            <a:extLst>
              <a:ext uri="{FF2B5EF4-FFF2-40B4-BE49-F238E27FC236}">
                <a16:creationId xmlns:a16="http://schemas.microsoft.com/office/drawing/2014/main" id="{C0FD9EC0-9D70-4A26-8CA5-C86CFE9F1A47}"/>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278ED18-FAF4-40DD-B1D3-177CDA530F0D}"/>
              </a:ext>
            </a:extLst>
          </p:cNvPr>
          <p:cNvSpPr>
            <a:spLocks noGrp="1"/>
          </p:cNvSpPr>
          <p:nvPr>
            <p:ph type="sldNum" sz="quarter" idx="12"/>
          </p:nvPr>
        </p:nvSpPr>
        <p:spPr/>
        <p:txBody>
          <a:bodyPr/>
          <a:lstStyle/>
          <a:p>
            <a:fld id="{2CB2DDDB-1711-4ABC-B58B-0EF09DBA2FA4}" type="slidenum">
              <a:rPr lang="en-US" smtClean="0"/>
              <a:t>13</a:t>
            </a:fld>
            <a:endParaRPr lang="en-US"/>
          </a:p>
        </p:txBody>
      </p:sp>
    </p:spTree>
    <p:extLst>
      <p:ext uri="{BB962C8B-B14F-4D97-AF65-F5344CB8AC3E}">
        <p14:creationId xmlns:p14="http://schemas.microsoft.com/office/powerpoint/2010/main" val="4111305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8004"/>
            <a:ext cx="10515600" cy="1077309"/>
          </a:xfrm>
        </p:spPr>
        <p:txBody>
          <a:bodyPr>
            <a:normAutofit/>
          </a:bodyPr>
          <a:lstStyle/>
          <a:p>
            <a:pPr algn="ctr"/>
            <a:r>
              <a:rPr lang="en-US" sz="3600" b="1" dirty="0">
                <a:latin typeface="+mn-lt"/>
              </a:rPr>
              <a:t>Case study 5: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t>An account where the regular or adhoc have not been reviewed/ renewed within 180 days from the due date/ date of ad hoc sanction will be treated as NPA.</a:t>
            </a:r>
          </a:p>
          <a:p>
            <a:pPr marL="0" indent="0" algn="just">
              <a:buNone/>
            </a:pPr>
            <a:r>
              <a:rPr lang="en-US" dirty="0"/>
              <a:t>In the first scenario, the account will not be treated as NPA since the facility renewal is not overdue for 180 days as on 30</a:t>
            </a:r>
            <a:r>
              <a:rPr lang="en-US" baseline="30000" dirty="0"/>
              <a:t>th</a:t>
            </a:r>
            <a:r>
              <a:rPr lang="en-US" dirty="0"/>
              <a:t> September 2018.</a:t>
            </a:r>
          </a:p>
          <a:p>
            <a:pPr marL="0" indent="0" algn="just">
              <a:buNone/>
            </a:pPr>
            <a:r>
              <a:rPr lang="en-US" dirty="0"/>
              <a:t>In the second scenario, the account will be classified as NPA as the account has not been renewed within 180 from the due date of renewal.</a:t>
            </a:r>
          </a:p>
        </p:txBody>
      </p:sp>
      <p:sp>
        <p:nvSpPr>
          <p:cNvPr id="4" name="Footer Placeholder 3">
            <a:extLst>
              <a:ext uri="{FF2B5EF4-FFF2-40B4-BE49-F238E27FC236}">
                <a16:creationId xmlns:a16="http://schemas.microsoft.com/office/drawing/2014/main" id="{177F7A50-0BEF-44C3-A1D3-11AE1D9FEC53}"/>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4204264A-8A6D-449B-A0B1-C083C4A0C3D9}"/>
              </a:ext>
            </a:extLst>
          </p:cNvPr>
          <p:cNvSpPr>
            <a:spLocks noGrp="1"/>
          </p:cNvSpPr>
          <p:nvPr>
            <p:ph type="sldNum" sz="quarter" idx="12"/>
          </p:nvPr>
        </p:nvSpPr>
        <p:spPr/>
        <p:txBody>
          <a:bodyPr/>
          <a:lstStyle/>
          <a:p>
            <a:fld id="{2CB2DDDB-1711-4ABC-B58B-0EF09DBA2FA4}" type="slidenum">
              <a:rPr lang="en-US" smtClean="0"/>
              <a:t>14</a:t>
            </a:fld>
            <a:endParaRPr lang="en-US"/>
          </a:p>
        </p:txBody>
      </p:sp>
    </p:spTree>
    <p:extLst>
      <p:ext uri="{BB962C8B-B14F-4D97-AF65-F5344CB8AC3E}">
        <p14:creationId xmlns:p14="http://schemas.microsoft.com/office/powerpoint/2010/main" val="2315364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3335"/>
            <a:ext cx="10515600" cy="1068947"/>
          </a:xfrm>
        </p:spPr>
        <p:txBody>
          <a:bodyPr>
            <a:normAutofit/>
          </a:bodyPr>
          <a:lstStyle/>
          <a:p>
            <a:pPr algn="ctr"/>
            <a:r>
              <a:rPr lang="en-US" sz="3600" b="1" dirty="0">
                <a:latin typeface="+mn-lt"/>
              </a:rPr>
              <a:t>Case Study 6: Question</a:t>
            </a:r>
            <a:endParaRPr lang="en-US" sz="3600" dirty="0">
              <a:latin typeface="+mn-lt"/>
            </a:endParaRPr>
          </a:p>
        </p:txBody>
      </p:sp>
      <p:sp>
        <p:nvSpPr>
          <p:cNvPr id="3" name="Content Placeholder 2"/>
          <p:cNvSpPr>
            <a:spLocks noGrp="1"/>
          </p:cNvSpPr>
          <p:nvPr>
            <p:ph idx="1"/>
          </p:nvPr>
        </p:nvSpPr>
        <p:spPr>
          <a:xfrm>
            <a:off x="838200" y="1880315"/>
            <a:ext cx="10515600" cy="4296648"/>
          </a:xfrm>
        </p:spPr>
        <p:txBody>
          <a:bodyPr/>
          <a:lstStyle/>
          <a:p>
            <a:pPr marL="0" indent="0" algn="just">
              <a:buNone/>
            </a:pPr>
            <a:r>
              <a:rPr lang="en-IN" dirty="0">
                <a:ea typeface="Verdana" pitchFamily="34" charset="0"/>
                <a:cs typeface="Verdana" pitchFamily="34" charset="0"/>
              </a:rPr>
              <a:t>In case of a CC facility, if the last stock statement submitted is of Oct’18, would the said account be classified as NPA, due to non-submission of stock statement as at Mar’19?</a:t>
            </a:r>
            <a:endParaRPr lang="en-IN" dirty="0"/>
          </a:p>
          <a:p>
            <a:endParaRPr lang="en-US" dirty="0"/>
          </a:p>
        </p:txBody>
      </p:sp>
      <p:sp>
        <p:nvSpPr>
          <p:cNvPr id="4" name="Footer Placeholder 3">
            <a:extLst>
              <a:ext uri="{FF2B5EF4-FFF2-40B4-BE49-F238E27FC236}">
                <a16:creationId xmlns:a16="http://schemas.microsoft.com/office/drawing/2014/main" id="{B041F5AA-EB49-450F-8B9B-E2A0B6F0EFC4}"/>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87AD592-3266-4C1C-B3F6-4C368CBE4BBD}"/>
              </a:ext>
            </a:extLst>
          </p:cNvPr>
          <p:cNvSpPr>
            <a:spLocks noGrp="1"/>
          </p:cNvSpPr>
          <p:nvPr>
            <p:ph type="sldNum" sz="quarter" idx="12"/>
          </p:nvPr>
        </p:nvSpPr>
        <p:spPr/>
        <p:txBody>
          <a:bodyPr/>
          <a:lstStyle/>
          <a:p>
            <a:fld id="{2CB2DDDB-1711-4ABC-B58B-0EF09DBA2FA4}" type="slidenum">
              <a:rPr lang="en-US" smtClean="0"/>
              <a:t>15</a:t>
            </a:fld>
            <a:endParaRPr lang="en-US"/>
          </a:p>
        </p:txBody>
      </p:sp>
    </p:spTree>
    <p:extLst>
      <p:ext uri="{BB962C8B-B14F-4D97-AF65-F5344CB8AC3E}">
        <p14:creationId xmlns:p14="http://schemas.microsoft.com/office/powerpoint/2010/main" val="3495054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6: Solution</a:t>
            </a:r>
            <a:endParaRPr lang="en-US" sz="3600" dirty="0">
              <a:latin typeface="+mn-lt"/>
            </a:endParaRPr>
          </a:p>
        </p:txBody>
      </p:sp>
      <p:sp>
        <p:nvSpPr>
          <p:cNvPr id="3" name="Content Placeholder 2"/>
          <p:cNvSpPr>
            <a:spLocks noGrp="1"/>
          </p:cNvSpPr>
          <p:nvPr>
            <p:ph idx="1"/>
          </p:nvPr>
        </p:nvSpPr>
        <p:spPr/>
        <p:txBody>
          <a:bodyPr>
            <a:normAutofit/>
          </a:bodyPr>
          <a:lstStyle/>
          <a:p>
            <a:pPr marL="0" indent="0" algn="just">
              <a:buNone/>
            </a:pPr>
            <a:r>
              <a:rPr lang="en-IN" sz="2400" dirty="0">
                <a:ea typeface="Verdana" pitchFamily="34" charset="0"/>
                <a:cs typeface="Verdana" pitchFamily="34" charset="0"/>
              </a:rPr>
              <a:t>As per para 4.2.4 of Master Circular, the classification of advances should be based on record of recovery and any deficiencies which are temporary in nature like non-submission of stock statement need not construed to classify the account as NPA. Never the less, </a:t>
            </a:r>
            <a:r>
              <a:rPr lang="en-US" sz="2400" dirty="0">
                <a:ea typeface="Verdana" panose="020B0604030504040204" pitchFamily="34" charset="0"/>
              </a:rPr>
              <a:t>considering the difficulties of large borrowers, stock statements relied upon by the banks for determining drawing power should not be older than three months. The outstanding in the account based on drawing power calculated from stock statements older than three months, would be deemed as irregular.</a:t>
            </a:r>
            <a:endParaRPr lang="en-IN" sz="2400" dirty="0">
              <a:ea typeface="Verdana" panose="020B0604030504040204" pitchFamily="34" charset="0"/>
            </a:endParaRPr>
          </a:p>
          <a:p>
            <a:pPr marL="0" indent="0">
              <a:buNone/>
            </a:pPr>
            <a:endParaRPr lang="en-US" dirty="0"/>
          </a:p>
        </p:txBody>
      </p:sp>
      <p:sp>
        <p:nvSpPr>
          <p:cNvPr id="4" name="Footer Placeholder 3">
            <a:extLst>
              <a:ext uri="{FF2B5EF4-FFF2-40B4-BE49-F238E27FC236}">
                <a16:creationId xmlns:a16="http://schemas.microsoft.com/office/drawing/2014/main" id="{0E7B4068-5FC7-4C91-8028-93C2ACD4B09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72F17649-D26F-4649-9D39-9147D6E9608F}"/>
              </a:ext>
            </a:extLst>
          </p:cNvPr>
          <p:cNvSpPr>
            <a:spLocks noGrp="1"/>
          </p:cNvSpPr>
          <p:nvPr>
            <p:ph type="sldNum" sz="quarter" idx="12"/>
          </p:nvPr>
        </p:nvSpPr>
        <p:spPr/>
        <p:txBody>
          <a:bodyPr/>
          <a:lstStyle/>
          <a:p>
            <a:fld id="{2CB2DDDB-1711-4ABC-B58B-0EF09DBA2FA4}" type="slidenum">
              <a:rPr lang="en-US" smtClean="0"/>
              <a:t>16</a:t>
            </a:fld>
            <a:endParaRPr lang="en-US"/>
          </a:p>
        </p:txBody>
      </p:sp>
    </p:spTree>
    <p:extLst>
      <p:ext uri="{BB962C8B-B14F-4D97-AF65-F5344CB8AC3E}">
        <p14:creationId xmlns:p14="http://schemas.microsoft.com/office/powerpoint/2010/main" val="2041720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7: Question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IN" dirty="0">
                <a:ea typeface="Verdana" pitchFamily="34" charset="0"/>
                <a:cs typeface="Verdana" pitchFamily="34" charset="0"/>
              </a:rPr>
              <a:t>A Term Loan account had 4 EMIs overdues as on 30.Jun.2018 and was accordingly marked as NPA. Subsequently, the entire overdues were recovered on 28.Feb.2019, and there are no overdues in the account as on the said date. Would this account be eligible for upgrade to PA or should it remain under NPA category for a further period of one year?</a:t>
            </a:r>
            <a:endParaRPr lang="en-IN" dirty="0"/>
          </a:p>
          <a:p>
            <a:pPr marL="0" indent="0">
              <a:buNone/>
            </a:pPr>
            <a:endParaRPr lang="en-US" dirty="0"/>
          </a:p>
        </p:txBody>
      </p:sp>
      <p:sp>
        <p:nvSpPr>
          <p:cNvPr id="4" name="Footer Placeholder 3">
            <a:extLst>
              <a:ext uri="{FF2B5EF4-FFF2-40B4-BE49-F238E27FC236}">
                <a16:creationId xmlns:a16="http://schemas.microsoft.com/office/drawing/2014/main" id="{B3B06C09-4475-4CF5-8122-F0713195DB55}"/>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499FFEE7-6D33-4F70-A7E0-32FC5C4040E4}"/>
              </a:ext>
            </a:extLst>
          </p:cNvPr>
          <p:cNvSpPr>
            <a:spLocks noGrp="1"/>
          </p:cNvSpPr>
          <p:nvPr>
            <p:ph type="sldNum" sz="quarter" idx="12"/>
          </p:nvPr>
        </p:nvSpPr>
        <p:spPr/>
        <p:txBody>
          <a:bodyPr/>
          <a:lstStyle/>
          <a:p>
            <a:fld id="{2CB2DDDB-1711-4ABC-B58B-0EF09DBA2FA4}" type="slidenum">
              <a:rPr lang="en-US" smtClean="0"/>
              <a:t>17</a:t>
            </a:fld>
            <a:endParaRPr lang="en-US"/>
          </a:p>
        </p:txBody>
      </p:sp>
    </p:spTree>
    <p:extLst>
      <p:ext uri="{BB962C8B-B14F-4D97-AF65-F5344CB8AC3E}">
        <p14:creationId xmlns:p14="http://schemas.microsoft.com/office/powerpoint/2010/main" val="889862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7: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t>As per 4.2.5 of the RBI master circular, if arrears of interest and principal are paid by the borrower in the case of loan accounts classified as NPAs, the account should no longer be treated as non­performing and may be classified as ‘standard’ accounts. Thus, in the above context, the account will be upgraded to standard asset as on 28</a:t>
            </a:r>
            <a:r>
              <a:rPr lang="en-US" baseline="30000" dirty="0"/>
              <a:t>th</a:t>
            </a:r>
            <a:r>
              <a:rPr lang="en-US" dirty="0"/>
              <a:t> February 2019.</a:t>
            </a:r>
          </a:p>
          <a:p>
            <a:pPr marL="0" indent="0" algn="just">
              <a:buNone/>
            </a:pPr>
            <a:endParaRPr lang="en-US" dirty="0"/>
          </a:p>
        </p:txBody>
      </p:sp>
      <p:sp>
        <p:nvSpPr>
          <p:cNvPr id="4" name="Footer Placeholder 3">
            <a:extLst>
              <a:ext uri="{FF2B5EF4-FFF2-40B4-BE49-F238E27FC236}">
                <a16:creationId xmlns:a16="http://schemas.microsoft.com/office/drawing/2014/main" id="{29346521-1C3A-4D47-AEEF-09FE50DB251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5EC05CB6-4699-473A-9EE9-C11E7EC76E2E}"/>
              </a:ext>
            </a:extLst>
          </p:cNvPr>
          <p:cNvSpPr>
            <a:spLocks noGrp="1"/>
          </p:cNvSpPr>
          <p:nvPr>
            <p:ph type="sldNum" sz="quarter" idx="12"/>
          </p:nvPr>
        </p:nvSpPr>
        <p:spPr/>
        <p:txBody>
          <a:bodyPr/>
          <a:lstStyle/>
          <a:p>
            <a:fld id="{2CB2DDDB-1711-4ABC-B58B-0EF09DBA2FA4}" type="slidenum">
              <a:rPr lang="en-US" smtClean="0"/>
              <a:t>18</a:t>
            </a:fld>
            <a:endParaRPr lang="en-US"/>
          </a:p>
        </p:txBody>
      </p:sp>
    </p:spTree>
    <p:extLst>
      <p:ext uri="{BB962C8B-B14F-4D97-AF65-F5344CB8AC3E}">
        <p14:creationId xmlns:p14="http://schemas.microsoft.com/office/powerpoint/2010/main" val="2070426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8: Question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t>A term loan account was overdue as on 31</a:t>
            </a:r>
            <a:r>
              <a:rPr lang="en-US" baseline="30000" dirty="0"/>
              <a:t>st</a:t>
            </a:r>
            <a:r>
              <a:rPr lang="en-US" dirty="0"/>
              <a:t> December 2018. No principal or interest repayments were made until 28</a:t>
            </a:r>
            <a:r>
              <a:rPr lang="en-US" baseline="30000" dirty="0"/>
              <a:t>th</a:t>
            </a:r>
            <a:r>
              <a:rPr lang="en-US" dirty="0"/>
              <a:t> March 2019. However, there were a few credits on 28</a:t>
            </a:r>
            <a:r>
              <a:rPr lang="en-US" baseline="30000" dirty="0"/>
              <a:t>th</a:t>
            </a:r>
            <a:r>
              <a:rPr lang="en-US" dirty="0"/>
              <a:t> and 31</a:t>
            </a:r>
            <a:r>
              <a:rPr lang="en-US" baseline="30000" dirty="0"/>
              <a:t>st</a:t>
            </a:r>
            <a:r>
              <a:rPr lang="en-US" dirty="0"/>
              <a:t> March 2019 in the said account. What will be the status of the account as at March 2019.</a:t>
            </a:r>
          </a:p>
        </p:txBody>
      </p:sp>
      <p:sp>
        <p:nvSpPr>
          <p:cNvPr id="4" name="Footer Placeholder 3">
            <a:extLst>
              <a:ext uri="{FF2B5EF4-FFF2-40B4-BE49-F238E27FC236}">
                <a16:creationId xmlns:a16="http://schemas.microsoft.com/office/drawing/2014/main" id="{B0E9D260-0197-4E47-94CA-C886771223DB}"/>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E336FF0C-F762-43B1-90D6-A05299F5FC7D}"/>
              </a:ext>
            </a:extLst>
          </p:cNvPr>
          <p:cNvSpPr>
            <a:spLocks noGrp="1"/>
          </p:cNvSpPr>
          <p:nvPr>
            <p:ph type="sldNum" sz="quarter" idx="12"/>
          </p:nvPr>
        </p:nvSpPr>
        <p:spPr/>
        <p:txBody>
          <a:bodyPr/>
          <a:lstStyle/>
          <a:p>
            <a:fld id="{2CB2DDDB-1711-4ABC-B58B-0EF09DBA2FA4}" type="slidenum">
              <a:rPr lang="en-US" smtClean="0"/>
              <a:t>19</a:t>
            </a:fld>
            <a:endParaRPr lang="en-US"/>
          </a:p>
        </p:txBody>
      </p:sp>
    </p:spTree>
    <p:extLst>
      <p:ext uri="{BB962C8B-B14F-4D97-AF65-F5344CB8AC3E}">
        <p14:creationId xmlns:p14="http://schemas.microsoft.com/office/powerpoint/2010/main" val="512552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latin typeface="Calibri Light (Headings)"/>
              </a:rPr>
              <a:t>Special Mention Account (SMA)</a:t>
            </a:r>
          </a:p>
        </p:txBody>
      </p:sp>
      <p:sp>
        <p:nvSpPr>
          <p:cNvPr id="3" name="Content Placeholder 2"/>
          <p:cNvSpPr>
            <a:spLocks noGrp="1"/>
          </p:cNvSpPr>
          <p:nvPr>
            <p:ph idx="1"/>
          </p:nvPr>
        </p:nvSpPr>
        <p:spPr>
          <a:xfrm>
            <a:off x="838200" y="1390918"/>
            <a:ext cx="10515600" cy="4786045"/>
          </a:xfrm>
        </p:spPr>
        <p:txBody>
          <a:bodyPr/>
          <a:lstStyle/>
          <a:p>
            <a:pPr marL="0" indent="0" algn="just">
              <a:buNone/>
            </a:pPr>
            <a:r>
              <a:rPr lang="en-US" dirty="0"/>
              <a:t>Banks shall identify incipient stress in the loan accounts, immediately on default by classifying stressed asset as SMA as per the following categories:</a:t>
            </a:r>
          </a:p>
        </p:txBody>
      </p:sp>
      <p:graphicFrame>
        <p:nvGraphicFramePr>
          <p:cNvPr id="6" name="Table 5"/>
          <p:cNvGraphicFramePr>
            <a:graphicFrameLocks noGrp="1"/>
          </p:cNvGraphicFramePr>
          <p:nvPr>
            <p:extLst>
              <p:ext uri="{D42A27DB-BD31-4B8C-83A1-F6EECF244321}">
                <p14:modId xmlns:p14="http://schemas.microsoft.com/office/powerpoint/2010/main" val="2896804938"/>
              </p:ext>
            </p:extLst>
          </p:nvPr>
        </p:nvGraphicFramePr>
        <p:xfrm>
          <a:off x="2550017" y="2828455"/>
          <a:ext cx="7186411" cy="3348508"/>
        </p:xfrm>
        <a:graphic>
          <a:graphicData uri="http://schemas.openxmlformats.org/drawingml/2006/table">
            <a:tbl>
              <a:tblPr firstRow="1" bandRow="1">
                <a:tableStyleId>{5C22544A-7EE6-4342-B048-85BDC9FD1C3A}</a:tableStyleId>
              </a:tblPr>
              <a:tblGrid>
                <a:gridCol w="1605180">
                  <a:extLst>
                    <a:ext uri="{9D8B030D-6E8A-4147-A177-3AD203B41FA5}">
                      <a16:colId xmlns:a16="http://schemas.microsoft.com/office/drawing/2014/main" val="20000"/>
                    </a:ext>
                  </a:extLst>
                </a:gridCol>
                <a:gridCol w="5581231">
                  <a:extLst>
                    <a:ext uri="{9D8B030D-6E8A-4147-A177-3AD203B41FA5}">
                      <a16:colId xmlns:a16="http://schemas.microsoft.com/office/drawing/2014/main" val="20001"/>
                    </a:ext>
                  </a:extLst>
                </a:gridCol>
              </a:tblGrid>
              <a:tr h="837127">
                <a:tc>
                  <a:txBody>
                    <a:bodyPr/>
                    <a:lstStyle/>
                    <a:p>
                      <a:r>
                        <a:rPr lang="en-US" b="1" dirty="0">
                          <a:solidFill>
                            <a:schemeClr val="tx1"/>
                          </a:solidFill>
                        </a:rPr>
                        <a:t>SMA</a:t>
                      </a:r>
                      <a:r>
                        <a:rPr lang="en-US" b="1" baseline="0" dirty="0">
                          <a:solidFill>
                            <a:schemeClr val="tx1"/>
                          </a:solidFill>
                        </a:rPr>
                        <a:t> Sub-categories</a:t>
                      </a:r>
                      <a:endParaRPr lang="en-US" b="1" dirty="0">
                        <a:solidFill>
                          <a:schemeClr val="tx1"/>
                        </a:solidFill>
                      </a:endParaRPr>
                    </a:p>
                  </a:txBody>
                  <a:tcPr/>
                </a:tc>
                <a:tc>
                  <a:txBody>
                    <a:bodyPr/>
                    <a:lstStyle/>
                    <a:p>
                      <a:r>
                        <a:rPr lang="en-US" b="1" dirty="0">
                          <a:solidFill>
                            <a:schemeClr val="tx1"/>
                          </a:solidFill>
                        </a:rPr>
                        <a:t>Basis</a:t>
                      </a:r>
                      <a:r>
                        <a:rPr lang="en-US" b="1" baseline="0" dirty="0">
                          <a:solidFill>
                            <a:schemeClr val="tx1"/>
                          </a:solidFill>
                        </a:rPr>
                        <a:t> for classification- Principal or interest payment or any other amount wholly or partly overdue between </a:t>
                      </a:r>
                      <a:endParaRPr lang="en-US" b="1" dirty="0">
                        <a:solidFill>
                          <a:schemeClr val="tx1"/>
                        </a:solidFill>
                      </a:endParaRPr>
                    </a:p>
                  </a:txBody>
                  <a:tcPr/>
                </a:tc>
                <a:extLst>
                  <a:ext uri="{0D108BD9-81ED-4DB2-BD59-A6C34878D82A}">
                    <a16:rowId xmlns:a16="http://schemas.microsoft.com/office/drawing/2014/main" val="10000"/>
                  </a:ext>
                </a:extLst>
              </a:tr>
              <a:tr h="837127">
                <a:tc>
                  <a:txBody>
                    <a:bodyPr/>
                    <a:lstStyle/>
                    <a:p>
                      <a:r>
                        <a:rPr lang="en-US" dirty="0"/>
                        <a:t>SMA-</a:t>
                      </a:r>
                      <a:r>
                        <a:rPr lang="en-US" baseline="0" dirty="0"/>
                        <a:t> </a:t>
                      </a:r>
                      <a:r>
                        <a:rPr lang="en-US" dirty="0"/>
                        <a:t>0</a:t>
                      </a:r>
                    </a:p>
                  </a:txBody>
                  <a:tcPr/>
                </a:tc>
                <a:tc>
                  <a:txBody>
                    <a:bodyPr/>
                    <a:lstStyle/>
                    <a:p>
                      <a:r>
                        <a:rPr lang="en-US" dirty="0"/>
                        <a:t>1-30</a:t>
                      </a:r>
                      <a:r>
                        <a:rPr lang="en-US" baseline="0" dirty="0"/>
                        <a:t> days</a:t>
                      </a:r>
                      <a:endParaRPr lang="en-US" dirty="0"/>
                    </a:p>
                  </a:txBody>
                  <a:tcPr/>
                </a:tc>
                <a:extLst>
                  <a:ext uri="{0D108BD9-81ED-4DB2-BD59-A6C34878D82A}">
                    <a16:rowId xmlns:a16="http://schemas.microsoft.com/office/drawing/2014/main" val="10001"/>
                  </a:ext>
                </a:extLst>
              </a:tr>
              <a:tr h="837127">
                <a:tc>
                  <a:txBody>
                    <a:bodyPr/>
                    <a:lstStyle/>
                    <a:p>
                      <a:r>
                        <a:rPr lang="en-US" dirty="0"/>
                        <a:t>SMA-1</a:t>
                      </a:r>
                    </a:p>
                  </a:txBody>
                  <a:tcPr/>
                </a:tc>
                <a:tc>
                  <a:txBody>
                    <a:bodyPr/>
                    <a:lstStyle/>
                    <a:p>
                      <a:r>
                        <a:rPr lang="en-US" dirty="0"/>
                        <a:t>31-60 days</a:t>
                      </a:r>
                    </a:p>
                  </a:txBody>
                  <a:tcPr/>
                </a:tc>
                <a:extLst>
                  <a:ext uri="{0D108BD9-81ED-4DB2-BD59-A6C34878D82A}">
                    <a16:rowId xmlns:a16="http://schemas.microsoft.com/office/drawing/2014/main" val="10002"/>
                  </a:ext>
                </a:extLst>
              </a:tr>
              <a:tr h="837127">
                <a:tc>
                  <a:txBody>
                    <a:bodyPr/>
                    <a:lstStyle/>
                    <a:p>
                      <a:r>
                        <a:rPr lang="en-US" dirty="0"/>
                        <a:t>SMA-2</a:t>
                      </a:r>
                    </a:p>
                  </a:txBody>
                  <a:tcPr/>
                </a:tc>
                <a:tc>
                  <a:txBody>
                    <a:bodyPr/>
                    <a:lstStyle/>
                    <a:p>
                      <a:r>
                        <a:rPr lang="en-US" dirty="0"/>
                        <a:t>61-90 days</a:t>
                      </a:r>
                    </a:p>
                  </a:txBody>
                  <a:tcPr/>
                </a:tc>
                <a:extLst>
                  <a:ext uri="{0D108BD9-81ED-4DB2-BD59-A6C34878D82A}">
                    <a16:rowId xmlns:a16="http://schemas.microsoft.com/office/drawing/2014/main" val="10003"/>
                  </a:ext>
                </a:extLst>
              </a:tr>
            </a:tbl>
          </a:graphicData>
        </a:graphic>
      </p:graphicFrame>
      <p:sp>
        <p:nvSpPr>
          <p:cNvPr id="4" name="Footer Placeholder 3">
            <a:extLst>
              <a:ext uri="{FF2B5EF4-FFF2-40B4-BE49-F238E27FC236}">
                <a16:creationId xmlns:a16="http://schemas.microsoft.com/office/drawing/2014/main" id="{9C3529AC-A443-4460-A246-80EFF9031DF9}"/>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8E0C65AA-1681-46A7-A3B8-349930788E11}"/>
              </a:ext>
            </a:extLst>
          </p:cNvPr>
          <p:cNvSpPr>
            <a:spLocks noGrp="1"/>
          </p:cNvSpPr>
          <p:nvPr>
            <p:ph type="sldNum" sz="quarter" idx="12"/>
          </p:nvPr>
        </p:nvSpPr>
        <p:spPr/>
        <p:txBody>
          <a:bodyPr/>
          <a:lstStyle/>
          <a:p>
            <a:fld id="{2CB2DDDB-1711-4ABC-B58B-0EF09DBA2FA4}" type="slidenum">
              <a:rPr lang="en-US" smtClean="0"/>
              <a:t>2</a:t>
            </a:fld>
            <a:endParaRPr lang="en-US"/>
          </a:p>
        </p:txBody>
      </p:sp>
    </p:spTree>
    <p:extLst>
      <p:ext uri="{BB962C8B-B14F-4D97-AF65-F5344CB8AC3E}">
        <p14:creationId xmlns:p14="http://schemas.microsoft.com/office/powerpoint/2010/main" val="1592640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66670"/>
            <a:ext cx="10515600" cy="927279"/>
          </a:xfrm>
        </p:spPr>
        <p:txBody>
          <a:bodyPr>
            <a:normAutofit/>
          </a:bodyPr>
          <a:lstStyle/>
          <a:p>
            <a:pPr algn="ctr"/>
            <a:r>
              <a:rPr lang="en-US" sz="3600" b="1" dirty="0">
                <a:latin typeface="+mn-lt"/>
              </a:rPr>
              <a:t>Case study 8: Solution</a:t>
            </a:r>
            <a:endParaRPr lang="en-US" sz="3600" dirty="0">
              <a:latin typeface="+mn-lt"/>
            </a:endParaRPr>
          </a:p>
        </p:txBody>
      </p:sp>
      <p:sp>
        <p:nvSpPr>
          <p:cNvPr id="3" name="Content Placeholder 2"/>
          <p:cNvSpPr>
            <a:spLocks noGrp="1"/>
          </p:cNvSpPr>
          <p:nvPr>
            <p:ph idx="1"/>
          </p:nvPr>
        </p:nvSpPr>
        <p:spPr>
          <a:xfrm>
            <a:off x="838200" y="1648495"/>
            <a:ext cx="10515600" cy="4644377"/>
          </a:xfrm>
        </p:spPr>
        <p:txBody>
          <a:bodyPr/>
          <a:lstStyle/>
          <a:p>
            <a:pPr marL="0" indent="0" algn="just">
              <a:buNone/>
            </a:pPr>
            <a:r>
              <a:rPr lang="en-US" dirty="0"/>
              <a:t>As per the point 4.2.6 of the RBI master circular, the asset classification of borrowal accounts where a solitary or a few credits are recorded before the balance sheet date should be handled with care and without scope for subjectivity. Where the account indicates inherent weakness on the basis of the data available, the account should be deemed as a NPA. In other genuine cases, the banks must furnish satisfactory evidence to the Statutory Auditors/Inspecting Officers about the manner of regularisation of the account to eliminate doubts on their performing status.</a:t>
            </a:r>
          </a:p>
          <a:p>
            <a:pPr marL="0" indent="0">
              <a:buNone/>
            </a:pPr>
            <a:endParaRPr lang="en-US" dirty="0"/>
          </a:p>
        </p:txBody>
      </p:sp>
      <p:sp>
        <p:nvSpPr>
          <p:cNvPr id="4" name="Footer Placeholder 3">
            <a:extLst>
              <a:ext uri="{FF2B5EF4-FFF2-40B4-BE49-F238E27FC236}">
                <a16:creationId xmlns:a16="http://schemas.microsoft.com/office/drawing/2014/main" id="{3EB43BA6-36B1-4E01-AD38-0C37176FD8F2}"/>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E786FDCA-A8E4-4E1C-A031-2121F80924AD}"/>
              </a:ext>
            </a:extLst>
          </p:cNvPr>
          <p:cNvSpPr>
            <a:spLocks noGrp="1"/>
          </p:cNvSpPr>
          <p:nvPr>
            <p:ph type="sldNum" sz="quarter" idx="12"/>
          </p:nvPr>
        </p:nvSpPr>
        <p:spPr/>
        <p:txBody>
          <a:bodyPr/>
          <a:lstStyle/>
          <a:p>
            <a:fld id="{2CB2DDDB-1711-4ABC-B58B-0EF09DBA2FA4}" type="slidenum">
              <a:rPr lang="en-US" smtClean="0"/>
              <a:t>20</a:t>
            </a:fld>
            <a:endParaRPr lang="en-US"/>
          </a:p>
        </p:txBody>
      </p:sp>
    </p:spTree>
    <p:extLst>
      <p:ext uri="{BB962C8B-B14F-4D97-AF65-F5344CB8AC3E}">
        <p14:creationId xmlns:p14="http://schemas.microsoft.com/office/powerpoint/2010/main" val="980020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9: Question</a:t>
            </a:r>
            <a:endParaRPr lang="en-US" sz="3600" dirty="0">
              <a:latin typeface="+mn-lt"/>
            </a:endParaRPr>
          </a:p>
        </p:txBody>
      </p:sp>
      <p:sp>
        <p:nvSpPr>
          <p:cNvPr id="3" name="Content Placeholder 2"/>
          <p:cNvSpPr>
            <a:spLocks noGrp="1"/>
          </p:cNvSpPr>
          <p:nvPr>
            <p:ph idx="1"/>
          </p:nvPr>
        </p:nvSpPr>
        <p:spPr>
          <a:xfrm>
            <a:off x="838200" y="1931831"/>
            <a:ext cx="10515600" cy="4245132"/>
          </a:xfrm>
        </p:spPr>
        <p:txBody>
          <a:bodyPr/>
          <a:lstStyle/>
          <a:p>
            <a:pPr marL="0" indent="0" algn="just">
              <a:buNone/>
            </a:pPr>
            <a:r>
              <a:rPr lang="en-US" dirty="0"/>
              <a:t>X Ltd. as on 31</a:t>
            </a:r>
            <a:r>
              <a:rPr lang="en-US" baseline="30000" dirty="0"/>
              <a:t>st</a:t>
            </a:r>
            <a:r>
              <a:rPr lang="en-US" dirty="0"/>
              <a:t> March 2019, had the following fund and non-fund based loans outstanding:</a:t>
            </a:r>
          </a:p>
          <a:p>
            <a:pPr marL="514350" indent="-514350" algn="just">
              <a:buAutoNum type="arabicPeriod"/>
            </a:pPr>
            <a:r>
              <a:rPr lang="en-US" dirty="0"/>
              <a:t>Term loan- Rs. 90,00,000</a:t>
            </a:r>
          </a:p>
          <a:p>
            <a:pPr marL="514350" indent="-514350" algn="just">
              <a:buAutoNum type="arabicPeriod"/>
            </a:pPr>
            <a:r>
              <a:rPr lang="en-US" dirty="0"/>
              <a:t>Bank guarantee- Rs 1,00,00,000</a:t>
            </a:r>
          </a:p>
          <a:p>
            <a:pPr marL="514350" indent="-514350" algn="just">
              <a:buAutoNum type="arabicPeriod"/>
            </a:pPr>
            <a:r>
              <a:rPr lang="en-US" dirty="0"/>
              <a:t>Cash credit- Rs. 1,00,00,000</a:t>
            </a:r>
          </a:p>
          <a:p>
            <a:pPr marL="0" indent="0" algn="just">
              <a:buNone/>
            </a:pPr>
            <a:r>
              <a:rPr lang="en-US" dirty="0"/>
              <a:t>If as at 31</a:t>
            </a:r>
            <a:r>
              <a:rPr lang="en-US" baseline="30000" dirty="0"/>
              <a:t>st</a:t>
            </a:r>
            <a:r>
              <a:rPr lang="en-US" dirty="0"/>
              <a:t> March 2019, the cash credit is overdue for more than 90 days, what will be the classification of the other facilities outstanding as at that date?</a:t>
            </a:r>
          </a:p>
        </p:txBody>
      </p:sp>
      <p:sp>
        <p:nvSpPr>
          <p:cNvPr id="4" name="Footer Placeholder 3">
            <a:extLst>
              <a:ext uri="{FF2B5EF4-FFF2-40B4-BE49-F238E27FC236}">
                <a16:creationId xmlns:a16="http://schemas.microsoft.com/office/drawing/2014/main" id="{6D45CD40-A240-48B0-A10D-71DD171629EA}"/>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69E0CC5A-E591-488D-9ADB-22C0C28C6B59}"/>
              </a:ext>
            </a:extLst>
          </p:cNvPr>
          <p:cNvSpPr>
            <a:spLocks noGrp="1"/>
          </p:cNvSpPr>
          <p:nvPr>
            <p:ph type="sldNum" sz="quarter" idx="12"/>
          </p:nvPr>
        </p:nvSpPr>
        <p:spPr/>
        <p:txBody>
          <a:bodyPr/>
          <a:lstStyle/>
          <a:p>
            <a:fld id="{2CB2DDDB-1711-4ABC-B58B-0EF09DBA2FA4}" type="slidenum">
              <a:rPr lang="en-US" smtClean="0"/>
              <a:t>21</a:t>
            </a:fld>
            <a:endParaRPr lang="en-US"/>
          </a:p>
        </p:txBody>
      </p:sp>
    </p:spTree>
    <p:extLst>
      <p:ext uri="{BB962C8B-B14F-4D97-AF65-F5344CB8AC3E}">
        <p14:creationId xmlns:p14="http://schemas.microsoft.com/office/powerpoint/2010/main" val="4138119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9: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t>As per point 4.2.7 of the RBI master circular, all the facilities granted by a bank to a borrower and investment in all the securities issued by the borrower will have to be treated as NPA/NPI and not the particular facility/investment or part thereof which has become irregular.</a:t>
            </a:r>
          </a:p>
          <a:p>
            <a:pPr marL="0" indent="0" algn="just">
              <a:buNone/>
            </a:pPr>
            <a:r>
              <a:rPr lang="en-US" dirty="0"/>
              <a:t>Thus in the above case, all the facilities will be classified as NPA as at 31</a:t>
            </a:r>
            <a:r>
              <a:rPr lang="en-US" baseline="30000" dirty="0"/>
              <a:t>st</a:t>
            </a:r>
            <a:r>
              <a:rPr lang="en-US" dirty="0"/>
              <a:t> March 2019.</a:t>
            </a:r>
          </a:p>
          <a:p>
            <a:pPr marL="0" indent="0">
              <a:buNone/>
            </a:pPr>
            <a:endParaRPr lang="en-US" dirty="0"/>
          </a:p>
        </p:txBody>
      </p:sp>
      <p:sp>
        <p:nvSpPr>
          <p:cNvPr id="4" name="Footer Placeholder 3">
            <a:extLst>
              <a:ext uri="{FF2B5EF4-FFF2-40B4-BE49-F238E27FC236}">
                <a16:creationId xmlns:a16="http://schemas.microsoft.com/office/drawing/2014/main" id="{ECF09925-6FDD-4F6D-AD52-A47C9F78580D}"/>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11AB0F4F-36F7-490D-A827-AC46180DD5DB}"/>
              </a:ext>
            </a:extLst>
          </p:cNvPr>
          <p:cNvSpPr>
            <a:spLocks noGrp="1"/>
          </p:cNvSpPr>
          <p:nvPr>
            <p:ph type="sldNum" sz="quarter" idx="12"/>
          </p:nvPr>
        </p:nvSpPr>
        <p:spPr/>
        <p:txBody>
          <a:bodyPr/>
          <a:lstStyle/>
          <a:p>
            <a:fld id="{2CB2DDDB-1711-4ABC-B58B-0EF09DBA2FA4}" type="slidenum">
              <a:rPr lang="en-US" smtClean="0"/>
              <a:t>22</a:t>
            </a:fld>
            <a:endParaRPr lang="en-US"/>
          </a:p>
        </p:txBody>
      </p:sp>
    </p:spTree>
    <p:extLst>
      <p:ext uri="{BB962C8B-B14F-4D97-AF65-F5344CB8AC3E}">
        <p14:creationId xmlns:p14="http://schemas.microsoft.com/office/powerpoint/2010/main" val="3105628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10: Question</a:t>
            </a:r>
            <a:endParaRPr lang="en-US" sz="3600" dirty="0">
              <a:latin typeface="+mn-lt"/>
            </a:endParaRPr>
          </a:p>
        </p:txBody>
      </p:sp>
      <p:sp>
        <p:nvSpPr>
          <p:cNvPr id="3" name="Content Placeholder 2"/>
          <p:cNvSpPr>
            <a:spLocks noGrp="1"/>
          </p:cNvSpPr>
          <p:nvPr>
            <p:ph idx="1"/>
          </p:nvPr>
        </p:nvSpPr>
        <p:spPr>
          <a:xfrm>
            <a:off x="838200" y="2070324"/>
            <a:ext cx="10515600" cy="4351338"/>
          </a:xfrm>
        </p:spPr>
        <p:txBody>
          <a:bodyPr/>
          <a:lstStyle/>
          <a:p>
            <a:pPr marL="0" indent="0" algn="just">
              <a:buNone/>
            </a:pPr>
            <a:r>
              <a:rPr lang="en-US" dirty="0"/>
              <a:t>Bill lodgement date: 12-08-2018</a:t>
            </a:r>
          </a:p>
          <a:p>
            <a:pPr marL="0" indent="0" algn="just">
              <a:buNone/>
            </a:pPr>
            <a:r>
              <a:rPr lang="en-US" dirty="0"/>
              <a:t>Due Date: 19-12-2018.</a:t>
            </a:r>
          </a:p>
          <a:p>
            <a:pPr marL="0" indent="0" algn="just">
              <a:buNone/>
            </a:pPr>
            <a:r>
              <a:rPr lang="en-US" dirty="0"/>
              <a:t>As on 31</a:t>
            </a:r>
            <a:r>
              <a:rPr lang="en-US" baseline="30000" dirty="0"/>
              <a:t>st</a:t>
            </a:r>
            <a:r>
              <a:rPr lang="en-US" dirty="0"/>
              <a:t> March 2019, no payment has been received for the bill.</a:t>
            </a:r>
          </a:p>
          <a:p>
            <a:pPr marL="0" indent="0" algn="just">
              <a:buNone/>
            </a:pPr>
            <a:r>
              <a:rPr lang="en-US" dirty="0"/>
              <a:t>Will the account be classified as NPA as on 31</a:t>
            </a:r>
            <a:r>
              <a:rPr lang="en-US" baseline="30000" dirty="0"/>
              <a:t>st</a:t>
            </a:r>
            <a:r>
              <a:rPr lang="en-US" dirty="0"/>
              <a:t> March 2019?</a:t>
            </a:r>
          </a:p>
          <a:p>
            <a:pPr marL="0" indent="0" algn="just">
              <a:buNone/>
            </a:pPr>
            <a:endParaRPr lang="en-US" dirty="0"/>
          </a:p>
          <a:p>
            <a:pPr marL="0" indent="0">
              <a:buNone/>
            </a:pPr>
            <a:endParaRPr lang="en-US" dirty="0"/>
          </a:p>
        </p:txBody>
      </p:sp>
      <p:sp>
        <p:nvSpPr>
          <p:cNvPr id="4" name="Footer Placeholder 3">
            <a:extLst>
              <a:ext uri="{FF2B5EF4-FFF2-40B4-BE49-F238E27FC236}">
                <a16:creationId xmlns:a16="http://schemas.microsoft.com/office/drawing/2014/main" id="{81F08EB8-F1BB-4C5B-AC24-9A5CD1AAC435}"/>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7E0724E5-720E-438F-9443-9465C537982E}"/>
              </a:ext>
            </a:extLst>
          </p:cNvPr>
          <p:cNvSpPr>
            <a:spLocks noGrp="1"/>
          </p:cNvSpPr>
          <p:nvPr>
            <p:ph type="sldNum" sz="quarter" idx="12"/>
          </p:nvPr>
        </p:nvSpPr>
        <p:spPr/>
        <p:txBody>
          <a:bodyPr/>
          <a:lstStyle/>
          <a:p>
            <a:fld id="{2CB2DDDB-1711-4ABC-B58B-0EF09DBA2FA4}" type="slidenum">
              <a:rPr lang="en-US" smtClean="0"/>
              <a:t>23</a:t>
            </a:fld>
            <a:endParaRPr lang="en-US"/>
          </a:p>
        </p:txBody>
      </p:sp>
    </p:spTree>
    <p:extLst>
      <p:ext uri="{BB962C8B-B14F-4D97-AF65-F5344CB8AC3E}">
        <p14:creationId xmlns:p14="http://schemas.microsoft.com/office/powerpoint/2010/main" val="3311423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10: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t>If the bill remains overdue for a period of more than 90 days, the same will be classified as NPA.</a:t>
            </a:r>
          </a:p>
          <a:p>
            <a:pPr marL="0" indent="0" algn="just">
              <a:buNone/>
            </a:pPr>
            <a:endParaRPr lang="en-US" dirty="0"/>
          </a:p>
          <a:p>
            <a:pPr marL="0" indent="0" algn="just">
              <a:buNone/>
            </a:pPr>
            <a:r>
              <a:rPr lang="en-US" dirty="0"/>
              <a:t>Thus, in the above case the bill will be classified as NPA as on 31</a:t>
            </a:r>
            <a:r>
              <a:rPr lang="en-US" baseline="30000" dirty="0"/>
              <a:t>st</a:t>
            </a:r>
            <a:r>
              <a:rPr lang="en-US" dirty="0"/>
              <a:t> March 2019. </a:t>
            </a:r>
          </a:p>
        </p:txBody>
      </p:sp>
      <p:sp>
        <p:nvSpPr>
          <p:cNvPr id="4" name="Footer Placeholder 3">
            <a:extLst>
              <a:ext uri="{FF2B5EF4-FFF2-40B4-BE49-F238E27FC236}">
                <a16:creationId xmlns:a16="http://schemas.microsoft.com/office/drawing/2014/main" id="{0D6A2EBC-4AF2-4156-BF8B-B9D05BD1FAFB}"/>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726BDEE8-B5B2-4C2B-BCAF-60FD6257F5E0}"/>
              </a:ext>
            </a:extLst>
          </p:cNvPr>
          <p:cNvSpPr>
            <a:spLocks noGrp="1"/>
          </p:cNvSpPr>
          <p:nvPr>
            <p:ph type="sldNum" sz="quarter" idx="12"/>
          </p:nvPr>
        </p:nvSpPr>
        <p:spPr/>
        <p:txBody>
          <a:bodyPr/>
          <a:lstStyle/>
          <a:p>
            <a:fld id="{2CB2DDDB-1711-4ABC-B58B-0EF09DBA2FA4}" type="slidenum">
              <a:rPr lang="en-US" smtClean="0"/>
              <a:t>24</a:t>
            </a:fld>
            <a:endParaRPr lang="en-US"/>
          </a:p>
        </p:txBody>
      </p:sp>
    </p:spTree>
    <p:extLst>
      <p:ext uri="{BB962C8B-B14F-4D97-AF65-F5344CB8AC3E}">
        <p14:creationId xmlns:p14="http://schemas.microsoft.com/office/powerpoint/2010/main" val="1092397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442" y="371687"/>
            <a:ext cx="10515600" cy="1312439"/>
          </a:xfrm>
        </p:spPr>
        <p:txBody>
          <a:bodyPr>
            <a:normAutofit/>
          </a:bodyPr>
          <a:lstStyle/>
          <a:p>
            <a:pPr algn="ctr"/>
            <a:r>
              <a:rPr lang="en-IN" sz="3600" b="1" dirty="0">
                <a:latin typeface="+mn-lt"/>
              </a:rPr>
              <a:t>Case study 11: Question</a:t>
            </a:r>
          </a:p>
        </p:txBody>
      </p:sp>
      <p:sp>
        <p:nvSpPr>
          <p:cNvPr id="3" name="Content Placeholder 2"/>
          <p:cNvSpPr>
            <a:spLocks noGrp="1"/>
          </p:cNvSpPr>
          <p:nvPr>
            <p:ph idx="1"/>
          </p:nvPr>
        </p:nvSpPr>
        <p:spPr/>
        <p:txBody>
          <a:bodyPr/>
          <a:lstStyle/>
          <a:p>
            <a:pPr marL="0" indent="0">
              <a:buNone/>
            </a:pPr>
            <a:r>
              <a:rPr lang="en-IN" dirty="0"/>
              <a:t>A short crop loan is due for repayment on 1</a:t>
            </a:r>
            <a:r>
              <a:rPr lang="en-IN" baseline="30000" dirty="0"/>
              <a:t>st</a:t>
            </a:r>
            <a:r>
              <a:rPr lang="en-IN" dirty="0"/>
              <a:t> April 2018, not paid till 31</a:t>
            </a:r>
            <a:r>
              <a:rPr lang="en-IN" baseline="30000" dirty="0"/>
              <a:t>st</a:t>
            </a:r>
            <a:r>
              <a:rPr lang="en-IN" dirty="0"/>
              <a:t> March 2019, where one crop season is of six months. Whether the account will be classified as NPA?</a:t>
            </a:r>
          </a:p>
          <a:p>
            <a:pPr marL="0" indent="0">
              <a:buNone/>
            </a:pPr>
            <a:endParaRPr lang="en-IN"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5" name="Footer Placeholder 4">
            <a:extLst>
              <a:ext uri="{FF2B5EF4-FFF2-40B4-BE49-F238E27FC236}">
                <a16:creationId xmlns:a16="http://schemas.microsoft.com/office/drawing/2014/main" id="{00D4EE44-EC73-41B7-8053-ED9CB435039E}"/>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386411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Case study 11: Solution</a:t>
            </a:r>
          </a:p>
        </p:txBody>
      </p:sp>
      <p:sp>
        <p:nvSpPr>
          <p:cNvPr id="3" name="Content Placeholder 2"/>
          <p:cNvSpPr>
            <a:spLocks noGrp="1"/>
          </p:cNvSpPr>
          <p:nvPr>
            <p:ph idx="1"/>
          </p:nvPr>
        </p:nvSpPr>
        <p:spPr/>
        <p:txBody>
          <a:bodyPr/>
          <a:lstStyle/>
          <a:p>
            <a:pPr marL="0" indent="0">
              <a:buNone/>
            </a:pPr>
            <a:r>
              <a:rPr lang="en-US" dirty="0">
                <a:solidFill>
                  <a:schemeClr val="dk1"/>
                </a:solidFill>
              </a:rPr>
              <a:t>In case of short duration crops, if the installment of principal or interest thereon remains overdue for two crop seasons then it is classified as NPA. In the instant cases since the advance remains overdue for two crop seasons, thus account will be classified as NPA.</a:t>
            </a:r>
            <a:endParaRPr lang="en-US" dirty="0">
              <a:ea typeface="Times New Roman"/>
              <a:cs typeface="Times New Roman"/>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
        <p:nvSpPr>
          <p:cNvPr id="5" name="Footer Placeholder 4">
            <a:extLst>
              <a:ext uri="{FF2B5EF4-FFF2-40B4-BE49-F238E27FC236}">
                <a16:creationId xmlns:a16="http://schemas.microsoft.com/office/drawing/2014/main" id="{49B3A1D6-EF3C-444D-9DD1-9B44E90B780E}"/>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1892129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12: Question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solidFill>
                  <a:schemeClr val="dk1"/>
                </a:solidFill>
              </a:rPr>
              <a:t>The value of the security at the time of sanctioning of the credit facility was Rs.5.00 Crores. However, the same had declined to just Rs.30 lacs as on the date of Balance sheet which indicates an erosion in the value of security by more than 90%.</a:t>
            </a:r>
            <a:endParaRPr lang="en-US" dirty="0"/>
          </a:p>
          <a:p>
            <a:pPr marL="0" indent="0" algn="just">
              <a:buNone/>
            </a:pPr>
            <a:endParaRPr lang="en-US" dirty="0"/>
          </a:p>
        </p:txBody>
      </p:sp>
      <p:sp>
        <p:nvSpPr>
          <p:cNvPr id="4" name="Footer Placeholder 3">
            <a:extLst>
              <a:ext uri="{FF2B5EF4-FFF2-40B4-BE49-F238E27FC236}">
                <a16:creationId xmlns:a16="http://schemas.microsoft.com/office/drawing/2014/main" id="{CA507044-0F59-4F3A-8A22-26CF28DAC09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D19D4F66-CD00-4332-B69F-D96A9993D6CB}"/>
              </a:ext>
            </a:extLst>
          </p:cNvPr>
          <p:cNvSpPr>
            <a:spLocks noGrp="1"/>
          </p:cNvSpPr>
          <p:nvPr>
            <p:ph type="sldNum" sz="quarter" idx="12"/>
          </p:nvPr>
        </p:nvSpPr>
        <p:spPr/>
        <p:txBody>
          <a:bodyPr/>
          <a:lstStyle/>
          <a:p>
            <a:fld id="{2CB2DDDB-1711-4ABC-B58B-0EF09DBA2FA4}" type="slidenum">
              <a:rPr lang="en-US" smtClean="0"/>
              <a:t>27</a:t>
            </a:fld>
            <a:endParaRPr lang="en-US"/>
          </a:p>
        </p:txBody>
      </p:sp>
    </p:spTree>
    <p:extLst>
      <p:ext uri="{BB962C8B-B14F-4D97-AF65-F5344CB8AC3E}">
        <p14:creationId xmlns:p14="http://schemas.microsoft.com/office/powerpoint/2010/main" val="2743970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12: Solution</a:t>
            </a:r>
            <a:endParaRPr lang="en-US" sz="3600" dirty="0">
              <a:latin typeface="+mn-lt"/>
            </a:endParaRPr>
          </a:p>
        </p:txBody>
      </p:sp>
      <p:sp>
        <p:nvSpPr>
          <p:cNvPr id="3" name="Content Placeholder 2"/>
          <p:cNvSpPr>
            <a:spLocks noGrp="1"/>
          </p:cNvSpPr>
          <p:nvPr>
            <p:ph idx="1"/>
          </p:nvPr>
        </p:nvSpPr>
        <p:spPr/>
        <p:txBody>
          <a:bodyPr/>
          <a:lstStyle/>
          <a:p>
            <a:pPr marL="0" marR="0" indent="0" algn="just">
              <a:lnSpc>
                <a:spcPct val="115000"/>
              </a:lnSpc>
              <a:spcBef>
                <a:spcPts val="0"/>
              </a:spcBef>
              <a:spcAft>
                <a:spcPts val="0"/>
              </a:spcAft>
              <a:buNone/>
            </a:pPr>
            <a:r>
              <a:rPr lang="en-US" dirty="0">
                <a:solidFill>
                  <a:schemeClr val="dk1"/>
                </a:solidFill>
              </a:rPr>
              <a:t>If the realisable value of the security, as assessed by the bank/ approved valuers/ RBI is less than 10 per cent of the outstanding in the borrowing accounts, the existence of security should be ignored and the asset should be straightaway classified as loss asset. It may be either written off or fully provided for by the bank.</a:t>
            </a:r>
          </a:p>
          <a:p>
            <a:pPr marL="0" marR="0" indent="0" algn="just">
              <a:lnSpc>
                <a:spcPct val="115000"/>
              </a:lnSpc>
              <a:spcBef>
                <a:spcPts val="0"/>
              </a:spcBef>
              <a:spcAft>
                <a:spcPts val="0"/>
              </a:spcAft>
              <a:buNone/>
            </a:pPr>
            <a:endParaRPr lang="en-US" b="1" i="1" dirty="0">
              <a:solidFill>
                <a:schemeClr val="dk1"/>
              </a:solidFill>
              <a:ea typeface="Times New Roman"/>
              <a:cs typeface="Times New Roman"/>
            </a:endParaRPr>
          </a:p>
          <a:p>
            <a:pPr marL="0" indent="0" algn="just">
              <a:lnSpc>
                <a:spcPct val="115000"/>
              </a:lnSpc>
              <a:spcBef>
                <a:spcPts val="0"/>
              </a:spcBef>
              <a:buNone/>
            </a:pPr>
            <a:r>
              <a:rPr lang="en-US" dirty="0"/>
              <a:t>Hence, the account will be classified as loss asset.</a:t>
            </a:r>
          </a:p>
          <a:p>
            <a:pPr marL="0" marR="0" indent="0" algn="just">
              <a:lnSpc>
                <a:spcPct val="115000"/>
              </a:lnSpc>
              <a:spcBef>
                <a:spcPts val="0"/>
              </a:spcBef>
              <a:spcAft>
                <a:spcPts val="0"/>
              </a:spcAft>
              <a:buNone/>
            </a:pPr>
            <a:endParaRPr lang="en-US" dirty="0">
              <a:ea typeface="Times New Roman"/>
              <a:cs typeface="Times New Roman"/>
            </a:endParaRPr>
          </a:p>
        </p:txBody>
      </p:sp>
      <p:sp>
        <p:nvSpPr>
          <p:cNvPr id="4" name="Footer Placeholder 3">
            <a:extLst>
              <a:ext uri="{FF2B5EF4-FFF2-40B4-BE49-F238E27FC236}">
                <a16:creationId xmlns:a16="http://schemas.microsoft.com/office/drawing/2014/main" id="{380BE636-A2AA-4EAE-9DFA-D9782CC45352}"/>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9DC7EE77-FB1C-4C09-8A27-EC45EF892AEE}"/>
              </a:ext>
            </a:extLst>
          </p:cNvPr>
          <p:cNvSpPr>
            <a:spLocks noGrp="1"/>
          </p:cNvSpPr>
          <p:nvPr>
            <p:ph type="sldNum" sz="quarter" idx="12"/>
          </p:nvPr>
        </p:nvSpPr>
        <p:spPr/>
        <p:txBody>
          <a:bodyPr/>
          <a:lstStyle/>
          <a:p>
            <a:fld id="{2CB2DDDB-1711-4ABC-B58B-0EF09DBA2FA4}" type="slidenum">
              <a:rPr lang="en-US" smtClean="0"/>
              <a:t>28</a:t>
            </a:fld>
            <a:endParaRPr lang="en-US"/>
          </a:p>
        </p:txBody>
      </p:sp>
    </p:spTree>
    <p:extLst>
      <p:ext uri="{BB962C8B-B14F-4D97-AF65-F5344CB8AC3E}">
        <p14:creationId xmlns:p14="http://schemas.microsoft.com/office/powerpoint/2010/main" val="4006894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13: Question</a:t>
            </a:r>
            <a:endParaRPr lang="en-US" sz="3600" dirty="0">
              <a:latin typeface="+mn-lt"/>
            </a:endParaRPr>
          </a:p>
        </p:txBody>
      </p:sp>
      <p:sp>
        <p:nvSpPr>
          <p:cNvPr id="3" name="Content Placeholder 2"/>
          <p:cNvSpPr>
            <a:spLocks noGrp="1"/>
          </p:cNvSpPr>
          <p:nvPr>
            <p:ph idx="1"/>
          </p:nvPr>
        </p:nvSpPr>
        <p:spPr/>
        <p:txBody>
          <a:bodyPr/>
          <a:lstStyle/>
          <a:p>
            <a:pPr marL="0" lvl="0" indent="0" algn="just">
              <a:buNone/>
            </a:pPr>
            <a:r>
              <a:rPr kumimoji="0" lang="en-US" b="0" i="0" u="none" strike="noStrike" cap="none" normalizeH="0" baseline="0" dirty="0">
                <a:ln>
                  <a:noFill/>
                </a:ln>
                <a:solidFill>
                  <a:srgbClr val="000000"/>
                </a:solidFill>
                <a:effectLst/>
                <a:latin typeface="Calibri" pitchFamily="34" charset="0"/>
                <a:cs typeface="Times New Roman" pitchFamily="18" charset="0"/>
              </a:rPr>
              <a:t>The value of the security at he time of sanctioning of the credit facility was Rs.5.00 crores. However, the same had declined to just Rs.1 crore. as on the date of Balance sheet which indicates an erosion in the value of security by more than 90%.</a:t>
            </a:r>
          </a:p>
          <a:p>
            <a:pPr marL="0" indent="0">
              <a:buNone/>
            </a:pPr>
            <a:endParaRPr lang="en-US" dirty="0"/>
          </a:p>
        </p:txBody>
      </p:sp>
      <p:sp>
        <p:nvSpPr>
          <p:cNvPr id="4" name="Footer Placeholder 3">
            <a:extLst>
              <a:ext uri="{FF2B5EF4-FFF2-40B4-BE49-F238E27FC236}">
                <a16:creationId xmlns:a16="http://schemas.microsoft.com/office/drawing/2014/main" id="{095FF38C-8168-4257-9828-0DF79B8ADEF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D8F5BA1F-45E1-4F03-83D3-6AD3D202B291}"/>
              </a:ext>
            </a:extLst>
          </p:cNvPr>
          <p:cNvSpPr>
            <a:spLocks noGrp="1"/>
          </p:cNvSpPr>
          <p:nvPr>
            <p:ph type="sldNum" sz="quarter" idx="12"/>
          </p:nvPr>
        </p:nvSpPr>
        <p:spPr/>
        <p:txBody>
          <a:bodyPr/>
          <a:lstStyle/>
          <a:p>
            <a:fld id="{2CB2DDDB-1711-4ABC-B58B-0EF09DBA2FA4}" type="slidenum">
              <a:rPr lang="en-US" smtClean="0"/>
              <a:t>29</a:t>
            </a:fld>
            <a:endParaRPr lang="en-US"/>
          </a:p>
        </p:txBody>
      </p:sp>
    </p:spTree>
    <p:extLst>
      <p:ext uri="{BB962C8B-B14F-4D97-AF65-F5344CB8AC3E}">
        <p14:creationId xmlns:p14="http://schemas.microsoft.com/office/powerpoint/2010/main" val="1702837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287887"/>
          </a:xfrm>
        </p:spPr>
        <p:txBody>
          <a:bodyPr/>
          <a:lstStyle/>
          <a:p>
            <a:pPr algn="ctr"/>
            <a:r>
              <a:rPr lang="en-US" sz="3600" b="1" dirty="0">
                <a:latin typeface="+mn-lt"/>
              </a:rPr>
              <a:t>Identification of NPA</a:t>
            </a:r>
          </a:p>
        </p:txBody>
      </p:sp>
      <p:sp>
        <p:nvSpPr>
          <p:cNvPr id="3" name="Content Placeholder 2"/>
          <p:cNvSpPr>
            <a:spLocks noGrp="1"/>
          </p:cNvSpPr>
          <p:nvPr>
            <p:ph idx="1"/>
          </p:nvPr>
        </p:nvSpPr>
        <p:spPr>
          <a:xfrm>
            <a:off x="489397" y="1287886"/>
            <a:ext cx="11114467" cy="5203065"/>
          </a:xfrm>
        </p:spPr>
        <p:txBody>
          <a:bodyPr>
            <a:normAutofit lnSpcReduction="10000"/>
          </a:bodyPr>
          <a:lstStyle/>
          <a:p>
            <a:pPr marL="514350" indent="-514350" algn="just">
              <a:buFont typeface="+mj-lt"/>
              <a:buAutoNum type="alphaLcPeriod"/>
            </a:pPr>
            <a:r>
              <a:rPr lang="en-US" sz="2600" dirty="0"/>
              <a:t>In respect of term loans, interest and/or installment of principal remain overdue for a period of more than 90 days.</a:t>
            </a:r>
          </a:p>
          <a:p>
            <a:pPr marL="514350" indent="-514350" algn="just">
              <a:buFont typeface="+mj-lt"/>
              <a:buAutoNum type="alphaLcPeriod"/>
            </a:pPr>
            <a:r>
              <a:rPr lang="en-US" sz="2600" dirty="0"/>
              <a:t>In respect of Overdraft/ Cash Credit (OD/CC), the account remains “out of order” for a period of more than 90 days.</a:t>
            </a:r>
          </a:p>
          <a:p>
            <a:pPr marL="514350" indent="-514350" algn="just">
              <a:buFont typeface="+mj-lt"/>
              <a:buAutoNum type="alphaLcPeriod"/>
            </a:pPr>
            <a:r>
              <a:rPr lang="en-US" sz="2600" dirty="0"/>
              <a:t>In respect of bills purchased and discounted, the bill remains overdue for a period of more than 90 days.</a:t>
            </a:r>
          </a:p>
          <a:p>
            <a:pPr marL="514350" indent="-514350" algn="just">
              <a:buFont typeface="+mj-lt"/>
              <a:buAutoNum type="alphaLcPeriod"/>
            </a:pPr>
            <a:r>
              <a:rPr lang="en-US" sz="2600" dirty="0"/>
              <a:t>In respect of direct agricultural advances, if the installment of interest or principal remains overdue for two crop seasons for short duration crops.</a:t>
            </a:r>
          </a:p>
          <a:p>
            <a:pPr marL="514350" indent="-514350" algn="just">
              <a:buFont typeface="+mj-lt"/>
              <a:buAutoNum type="alphaLcPeriod"/>
            </a:pPr>
            <a:r>
              <a:rPr lang="en-US" sz="2600" dirty="0"/>
              <a:t>In respect of direct agricultural advances, if the installment of interest or principal remains overdue for one crop season for long duration crops.</a:t>
            </a:r>
          </a:p>
          <a:p>
            <a:pPr marL="514350" indent="-514350" algn="just">
              <a:buFont typeface="+mj-lt"/>
              <a:buAutoNum type="alphaLcPeriod"/>
            </a:pPr>
            <a:r>
              <a:rPr lang="en-US" sz="2600" dirty="0"/>
              <a:t>In respect of securitisation transactions, the amount of liquidity facility remains outstanding for a period of more than 90 days.</a:t>
            </a:r>
          </a:p>
          <a:p>
            <a:pPr marL="0" indent="0" algn="just">
              <a:buNone/>
            </a:pPr>
            <a:r>
              <a:rPr lang="en-US" dirty="0"/>
              <a:t> </a:t>
            </a:r>
          </a:p>
        </p:txBody>
      </p:sp>
      <p:sp>
        <p:nvSpPr>
          <p:cNvPr id="4" name="Footer Placeholder 3">
            <a:extLst>
              <a:ext uri="{FF2B5EF4-FFF2-40B4-BE49-F238E27FC236}">
                <a16:creationId xmlns:a16="http://schemas.microsoft.com/office/drawing/2014/main" id="{AFA718C4-7DFA-4D55-812F-D9440D10794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B3E598F8-C3B5-4C9B-B73C-F90B91A10396}"/>
              </a:ext>
            </a:extLst>
          </p:cNvPr>
          <p:cNvSpPr>
            <a:spLocks noGrp="1"/>
          </p:cNvSpPr>
          <p:nvPr>
            <p:ph type="sldNum" sz="quarter" idx="12"/>
          </p:nvPr>
        </p:nvSpPr>
        <p:spPr/>
        <p:txBody>
          <a:bodyPr/>
          <a:lstStyle/>
          <a:p>
            <a:fld id="{2CB2DDDB-1711-4ABC-B58B-0EF09DBA2FA4}" type="slidenum">
              <a:rPr lang="en-US" smtClean="0"/>
              <a:t>3</a:t>
            </a:fld>
            <a:endParaRPr lang="en-US"/>
          </a:p>
        </p:txBody>
      </p:sp>
    </p:spTree>
    <p:extLst>
      <p:ext uri="{BB962C8B-B14F-4D97-AF65-F5344CB8AC3E}">
        <p14:creationId xmlns:p14="http://schemas.microsoft.com/office/powerpoint/2010/main" val="1850522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13: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kumimoji="0" lang="en-US" b="0" i="0" u="none" strike="noStrike" cap="none" normalizeH="0" baseline="0" dirty="0">
                <a:ln>
                  <a:noFill/>
                </a:ln>
                <a:solidFill>
                  <a:srgbClr val="000000"/>
                </a:solidFill>
                <a:effectLst/>
                <a:latin typeface="Calibri" pitchFamily="34" charset="0"/>
                <a:cs typeface="Times New Roman" pitchFamily="18" charset="0"/>
              </a:rPr>
              <a:t>Erosion in the value of security can be reckoned as significant when the realisable value of the security is less than 50 per cent of the value assessed by the bank or accepted by RBI at the time of last inspection, as the case may be. Such NPAs may be straightaway classified under doubtful category and provisioning should be made as applicable to doubtful assets.</a:t>
            </a:r>
          </a:p>
          <a:p>
            <a:pPr marL="0" indent="0" algn="just">
              <a:buNone/>
            </a:pPr>
            <a:r>
              <a:rPr lang="en-US" dirty="0"/>
              <a:t>Hence, the account in NPA category will be classified as doubtful directly.</a:t>
            </a:r>
          </a:p>
          <a:p>
            <a:pPr marL="0" indent="0" algn="just">
              <a:buNone/>
            </a:pPr>
            <a:endParaRPr lang="en-US" dirty="0"/>
          </a:p>
        </p:txBody>
      </p:sp>
      <p:sp>
        <p:nvSpPr>
          <p:cNvPr id="4" name="Footer Placeholder 3">
            <a:extLst>
              <a:ext uri="{FF2B5EF4-FFF2-40B4-BE49-F238E27FC236}">
                <a16:creationId xmlns:a16="http://schemas.microsoft.com/office/drawing/2014/main" id="{00D37DDA-54EE-4994-B5E0-656660321109}"/>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0D1DB116-54B7-45EE-AFF8-60295B286C44}"/>
              </a:ext>
            </a:extLst>
          </p:cNvPr>
          <p:cNvSpPr>
            <a:spLocks noGrp="1"/>
          </p:cNvSpPr>
          <p:nvPr>
            <p:ph type="sldNum" sz="quarter" idx="12"/>
          </p:nvPr>
        </p:nvSpPr>
        <p:spPr/>
        <p:txBody>
          <a:bodyPr/>
          <a:lstStyle/>
          <a:p>
            <a:fld id="{2CB2DDDB-1711-4ABC-B58B-0EF09DBA2FA4}" type="slidenum">
              <a:rPr lang="en-US" smtClean="0"/>
              <a:t>30</a:t>
            </a:fld>
            <a:endParaRPr lang="en-US"/>
          </a:p>
        </p:txBody>
      </p:sp>
    </p:spTree>
    <p:extLst>
      <p:ext uri="{BB962C8B-B14F-4D97-AF65-F5344CB8AC3E}">
        <p14:creationId xmlns:p14="http://schemas.microsoft.com/office/powerpoint/2010/main" val="1897563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14: Question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ea typeface="Times New Roman"/>
                <a:cs typeface="Times New Roman"/>
              </a:rPr>
              <a:t>A company had been sanctioned credit limit of Rs. 5 Crores which had been backed by guarantee of the NHAI.</a:t>
            </a:r>
            <a:r>
              <a:rPr lang="en-US" b="1" i="1" dirty="0">
                <a:solidFill>
                  <a:schemeClr val="dk1"/>
                </a:solidFill>
              </a:rPr>
              <a:t> </a:t>
            </a:r>
            <a:endParaRPr lang="en-US" dirty="0">
              <a:solidFill>
                <a:schemeClr val="dk1"/>
              </a:solidFill>
            </a:endParaRPr>
          </a:p>
          <a:p>
            <a:pPr marL="0" indent="0" algn="just">
              <a:buNone/>
            </a:pPr>
            <a:r>
              <a:rPr lang="en-US" dirty="0">
                <a:solidFill>
                  <a:schemeClr val="dk1"/>
                </a:solidFill>
              </a:rPr>
              <a:t>What will be the classification of the credit facility as at the balance sheet date?</a:t>
            </a:r>
          </a:p>
          <a:p>
            <a:pPr marL="0" indent="0">
              <a:buNone/>
            </a:pPr>
            <a:endParaRPr lang="en-US" dirty="0"/>
          </a:p>
        </p:txBody>
      </p:sp>
      <p:sp>
        <p:nvSpPr>
          <p:cNvPr id="4" name="Footer Placeholder 3">
            <a:extLst>
              <a:ext uri="{FF2B5EF4-FFF2-40B4-BE49-F238E27FC236}">
                <a16:creationId xmlns:a16="http://schemas.microsoft.com/office/drawing/2014/main" id="{6FC4018E-3A77-470B-99EB-B6CE642C1981}"/>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493421A9-3E96-4A67-89E2-0B94AE5E8F10}"/>
              </a:ext>
            </a:extLst>
          </p:cNvPr>
          <p:cNvSpPr>
            <a:spLocks noGrp="1"/>
          </p:cNvSpPr>
          <p:nvPr>
            <p:ph type="sldNum" sz="quarter" idx="12"/>
          </p:nvPr>
        </p:nvSpPr>
        <p:spPr/>
        <p:txBody>
          <a:bodyPr/>
          <a:lstStyle/>
          <a:p>
            <a:fld id="{2CB2DDDB-1711-4ABC-B58B-0EF09DBA2FA4}" type="slidenum">
              <a:rPr lang="en-US" smtClean="0"/>
              <a:t>31</a:t>
            </a:fld>
            <a:endParaRPr lang="en-US"/>
          </a:p>
        </p:txBody>
      </p:sp>
    </p:spTree>
    <p:extLst>
      <p:ext uri="{BB962C8B-B14F-4D97-AF65-F5344CB8AC3E}">
        <p14:creationId xmlns:p14="http://schemas.microsoft.com/office/powerpoint/2010/main" val="166622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mn-lt"/>
              </a:rPr>
              <a:t>Case study 14: Solution</a:t>
            </a:r>
            <a:endParaRPr lang="en-US" sz="3600" dirty="0">
              <a:latin typeface="+mn-lt"/>
            </a:endParaRPr>
          </a:p>
        </p:txBody>
      </p:sp>
      <p:sp>
        <p:nvSpPr>
          <p:cNvPr id="3" name="Content Placeholder 2"/>
          <p:cNvSpPr>
            <a:spLocks noGrp="1"/>
          </p:cNvSpPr>
          <p:nvPr>
            <p:ph idx="1"/>
          </p:nvPr>
        </p:nvSpPr>
        <p:spPr/>
        <p:txBody>
          <a:bodyPr/>
          <a:lstStyle/>
          <a:p>
            <a:pPr marL="0" indent="0" algn="just">
              <a:buNone/>
            </a:pPr>
            <a:r>
              <a:rPr lang="en-US" dirty="0">
                <a:ea typeface="Times New Roman"/>
                <a:cs typeface="Times New Roman"/>
              </a:rPr>
              <a:t>The credit facilities backed by guarantee of the Central Government though overdue may be treated </a:t>
            </a:r>
            <a:r>
              <a:rPr lang="en-US">
                <a:ea typeface="Times New Roman"/>
                <a:cs typeface="Times New Roman"/>
              </a:rPr>
              <a:t>as NPA.</a:t>
            </a:r>
            <a:endParaRPr lang="en-US" dirty="0"/>
          </a:p>
        </p:txBody>
      </p:sp>
      <p:sp>
        <p:nvSpPr>
          <p:cNvPr id="4" name="Footer Placeholder 3">
            <a:extLst>
              <a:ext uri="{FF2B5EF4-FFF2-40B4-BE49-F238E27FC236}">
                <a16:creationId xmlns:a16="http://schemas.microsoft.com/office/drawing/2014/main" id="{CAE29BF7-5061-41CE-B90E-EA8408F4B25D}"/>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1A9421E0-928D-4485-97D6-1874A5D4B226}"/>
              </a:ext>
            </a:extLst>
          </p:cNvPr>
          <p:cNvSpPr>
            <a:spLocks noGrp="1"/>
          </p:cNvSpPr>
          <p:nvPr>
            <p:ph type="sldNum" sz="quarter" idx="12"/>
          </p:nvPr>
        </p:nvSpPr>
        <p:spPr/>
        <p:txBody>
          <a:bodyPr/>
          <a:lstStyle/>
          <a:p>
            <a:fld id="{2CB2DDDB-1711-4ABC-B58B-0EF09DBA2FA4}" type="slidenum">
              <a:rPr lang="en-US" smtClean="0"/>
              <a:t>32</a:t>
            </a:fld>
            <a:endParaRPr lang="en-US"/>
          </a:p>
        </p:txBody>
      </p:sp>
    </p:spTree>
    <p:extLst>
      <p:ext uri="{BB962C8B-B14F-4D97-AF65-F5344CB8AC3E}">
        <p14:creationId xmlns:p14="http://schemas.microsoft.com/office/powerpoint/2010/main" val="2990567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Projects under Implementation</a:t>
            </a:r>
          </a:p>
        </p:txBody>
      </p:sp>
      <p:sp>
        <p:nvSpPr>
          <p:cNvPr id="3" name="Content Placeholder 2"/>
          <p:cNvSpPr>
            <a:spLocks noGrp="1"/>
          </p:cNvSpPr>
          <p:nvPr>
            <p:ph idx="1"/>
          </p:nvPr>
        </p:nvSpPr>
        <p:spPr/>
        <p:txBody>
          <a:bodyPr>
            <a:normAutofit/>
          </a:bodyPr>
          <a:lstStyle/>
          <a:p>
            <a:pPr algn="just"/>
            <a:r>
              <a:rPr lang="en-IN" dirty="0"/>
              <a:t>For all projects financed by the FIs/ banks after May 28, 2002, the ‘Date of Completion’ and the ‘Date of Commencement of Commercial Operations’ (DCCO), of the project should be clearly spelt out at the time of financial closure of the project.</a:t>
            </a:r>
          </a:p>
          <a:p>
            <a:pPr algn="just"/>
            <a:r>
              <a:rPr lang="en-IN" dirty="0"/>
              <a:t>These should also be documented in the appraisal note by the bank during sanction of the loan.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33</a:t>
            </a:fld>
            <a:endParaRPr lang="en-US" dirty="0"/>
          </a:p>
        </p:txBody>
      </p:sp>
      <p:sp>
        <p:nvSpPr>
          <p:cNvPr id="5" name="Footer Placeholder 4">
            <a:extLst>
              <a:ext uri="{FF2B5EF4-FFF2-40B4-BE49-F238E27FC236}">
                <a16:creationId xmlns:a16="http://schemas.microsoft.com/office/drawing/2014/main" id="{B7348876-4DFD-44A6-BEB2-DF78575F2B37}"/>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4239664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Deferment of DCCO</a:t>
            </a:r>
          </a:p>
        </p:txBody>
      </p:sp>
      <p:sp>
        <p:nvSpPr>
          <p:cNvPr id="3" name="Content Placeholder 2"/>
          <p:cNvSpPr>
            <a:spLocks noGrp="1"/>
          </p:cNvSpPr>
          <p:nvPr>
            <p:ph idx="1"/>
          </p:nvPr>
        </p:nvSpPr>
        <p:spPr/>
        <p:txBody>
          <a:bodyPr>
            <a:normAutofit/>
          </a:bodyPr>
          <a:lstStyle/>
          <a:p>
            <a:pPr algn="just"/>
            <a:r>
              <a:rPr lang="en-IN" dirty="0"/>
              <a:t>Deferment of DCCO and consequential shift in repayment schedule for equal or shorter duration (including start and end date of revised repayment schedule) will not be treated as restructuring provided that:</a:t>
            </a:r>
          </a:p>
          <a:p>
            <a:pPr marL="0" indent="0" algn="just">
              <a:buNone/>
            </a:pPr>
            <a:r>
              <a:rPr lang="en-IN" dirty="0"/>
              <a:t>	a) Revised DCCO fall within a period of 2 years and 1 year from 	the original DCCO for infra and non infra projects (including CRE) 	respectively</a:t>
            </a:r>
          </a:p>
          <a:p>
            <a:pPr marL="0" indent="0" algn="just">
              <a:buNone/>
            </a:pPr>
            <a:r>
              <a:rPr lang="en-IN" dirty="0"/>
              <a:t>	b) All other terms and conditions remain unchanged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34</a:t>
            </a:fld>
            <a:endParaRPr lang="en-US" dirty="0"/>
          </a:p>
        </p:txBody>
      </p:sp>
      <p:sp>
        <p:nvSpPr>
          <p:cNvPr id="5" name="Footer Placeholder 4">
            <a:extLst>
              <a:ext uri="{FF2B5EF4-FFF2-40B4-BE49-F238E27FC236}">
                <a16:creationId xmlns:a16="http://schemas.microsoft.com/office/drawing/2014/main" id="{C5347396-C31E-4284-A30A-F58B63ABA984}"/>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10399425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Revision of DCCO beyond limits mentioned earlier</a:t>
            </a:r>
          </a:p>
        </p:txBody>
      </p:sp>
      <p:sp>
        <p:nvSpPr>
          <p:cNvPr id="3" name="Content Placeholder 2"/>
          <p:cNvSpPr>
            <a:spLocks noGrp="1"/>
          </p:cNvSpPr>
          <p:nvPr>
            <p:ph idx="1"/>
          </p:nvPr>
        </p:nvSpPr>
        <p:spPr/>
        <p:txBody>
          <a:bodyPr>
            <a:normAutofit/>
          </a:bodyPr>
          <a:lstStyle/>
          <a:p>
            <a:pPr algn="just"/>
            <a:r>
              <a:rPr lang="en-IN" dirty="0"/>
              <a:t>Banks can restructure the loans beyond the time limit and retain standard category provided fresh DCCO is fixed as mentioned below: </a:t>
            </a:r>
          </a:p>
          <a:p>
            <a:pPr marL="971550" lvl="1" indent="-514350" algn="just">
              <a:buAutoNum type="alphaLcParenR"/>
            </a:pPr>
            <a:r>
              <a:rPr lang="en-IN" sz="2800" dirty="0"/>
              <a:t>Infra projects involving court cases – another 2 years (total extension – 4 years) </a:t>
            </a:r>
          </a:p>
          <a:p>
            <a:pPr marL="971550" lvl="1" indent="-514350" algn="just">
              <a:buAutoNum type="alphaLcParenR"/>
            </a:pPr>
            <a:r>
              <a:rPr lang="en-IN" sz="2800" dirty="0"/>
              <a:t>Infra projects – delay beyond the control of promoters – another 1 year (total extension – 3 years)</a:t>
            </a:r>
          </a:p>
          <a:p>
            <a:pPr marL="971550" lvl="1" indent="-514350" algn="just">
              <a:buAutoNum type="alphaLcParenR"/>
            </a:pPr>
            <a:r>
              <a:rPr lang="en-IN" sz="2800" dirty="0"/>
              <a:t>Non Infra projects – another 1 year (total extension – 2 year</a:t>
            </a:r>
          </a:p>
          <a:p>
            <a:pPr marL="0" indent="0" algn="just">
              <a:buNone/>
            </a:pPr>
            <a:r>
              <a:rPr lang="en-IN" dirty="0"/>
              <a:t>• This benefit is not available for CRE.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35</a:t>
            </a:fld>
            <a:endParaRPr lang="en-US" dirty="0"/>
          </a:p>
        </p:txBody>
      </p:sp>
      <p:sp>
        <p:nvSpPr>
          <p:cNvPr id="5" name="Footer Placeholder 4">
            <a:extLst>
              <a:ext uri="{FF2B5EF4-FFF2-40B4-BE49-F238E27FC236}">
                <a16:creationId xmlns:a16="http://schemas.microsoft.com/office/drawing/2014/main" id="{DDF0D869-CC13-492D-A546-494ED92EC67A}"/>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562596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11DD-0C2B-43CE-A13B-F625911240F7}"/>
              </a:ext>
            </a:extLst>
          </p:cNvPr>
          <p:cNvSpPr>
            <a:spLocks noGrp="1"/>
          </p:cNvSpPr>
          <p:nvPr>
            <p:ph idx="1"/>
          </p:nvPr>
        </p:nvSpPr>
        <p:spPr/>
        <p:txBody>
          <a:bodyPr/>
          <a:lstStyle/>
          <a:p>
            <a:pPr marL="0" indent="0" algn="just">
              <a:buNone/>
            </a:pPr>
            <a:r>
              <a:rPr lang="en-US" dirty="0">
                <a:ea typeface="Times New Roman"/>
                <a:cs typeface="Times New Roman"/>
              </a:rPr>
              <a:t>The borrower company was granted a term loan of Rs.25 Crores. The DCCO was 1 March 2019. However, the borrower could not pay the interest / installment overdue. </a:t>
            </a:r>
          </a:p>
          <a:p>
            <a:endParaRPr lang="en-IN" dirty="0"/>
          </a:p>
        </p:txBody>
      </p:sp>
      <p:sp>
        <p:nvSpPr>
          <p:cNvPr id="4" name="Footer Placeholder 3">
            <a:extLst>
              <a:ext uri="{FF2B5EF4-FFF2-40B4-BE49-F238E27FC236}">
                <a16:creationId xmlns:a16="http://schemas.microsoft.com/office/drawing/2014/main" id="{456758FB-5082-4510-AF8B-A189D84D8F8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7CEFBBA-0E05-434E-8669-F8A2ABB3D15B}"/>
              </a:ext>
            </a:extLst>
          </p:cNvPr>
          <p:cNvSpPr>
            <a:spLocks noGrp="1"/>
          </p:cNvSpPr>
          <p:nvPr>
            <p:ph type="sldNum" sz="quarter" idx="12"/>
          </p:nvPr>
        </p:nvSpPr>
        <p:spPr/>
        <p:txBody>
          <a:bodyPr/>
          <a:lstStyle/>
          <a:p>
            <a:fld id="{2CB2DDDB-1711-4ABC-B58B-0EF09DBA2FA4}" type="slidenum">
              <a:rPr lang="en-US" smtClean="0"/>
              <a:t>36</a:t>
            </a:fld>
            <a:endParaRPr lang="en-US"/>
          </a:p>
        </p:txBody>
      </p:sp>
      <p:sp>
        <p:nvSpPr>
          <p:cNvPr id="6" name="Title 1">
            <a:extLst>
              <a:ext uri="{FF2B5EF4-FFF2-40B4-BE49-F238E27FC236}">
                <a16:creationId xmlns:a16="http://schemas.microsoft.com/office/drawing/2014/main" id="{7D002A13-3A46-435D-B3F6-13E74F26BCDB}"/>
              </a:ext>
            </a:extLst>
          </p:cNvPr>
          <p:cNvSpPr>
            <a:spLocks noGrp="1"/>
          </p:cNvSpPr>
          <p:nvPr>
            <p:ph type="title"/>
          </p:nvPr>
        </p:nvSpPr>
        <p:spPr>
          <a:xfrm>
            <a:off x="838200" y="322263"/>
            <a:ext cx="10515600" cy="1325562"/>
          </a:xfrm>
        </p:spPr>
        <p:txBody>
          <a:bodyPr>
            <a:normAutofit/>
          </a:bodyPr>
          <a:lstStyle/>
          <a:p>
            <a:pPr algn="ctr"/>
            <a:r>
              <a:rPr lang="en-US" sz="3600" b="1" dirty="0">
                <a:latin typeface="+mn-lt"/>
              </a:rPr>
              <a:t>Case study 15: Question</a:t>
            </a:r>
            <a:endParaRPr lang="en-US" sz="3600" dirty="0">
              <a:latin typeface="+mn-lt"/>
            </a:endParaRPr>
          </a:p>
        </p:txBody>
      </p:sp>
    </p:spTree>
    <p:extLst>
      <p:ext uri="{BB962C8B-B14F-4D97-AF65-F5344CB8AC3E}">
        <p14:creationId xmlns:p14="http://schemas.microsoft.com/office/powerpoint/2010/main" val="1184685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212746-51CC-4673-9F26-B1BD5C6AFD8B}"/>
              </a:ext>
            </a:extLst>
          </p:cNvPr>
          <p:cNvSpPr>
            <a:spLocks noGrp="1"/>
          </p:cNvSpPr>
          <p:nvPr>
            <p:ph idx="1"/>
          </p:nvPr>
        </p:nvSpPr>
        <p:spPr/>
        <p:txBody>
          <a:bodyPr/>
          <a:lstStyle/>
          <a:p>
            <a:pPr marL="0" indent="0" algn="just">
              <a:buNone/>
            </a:pPr>
            <a:r>
              <a:rPr lang="en-US" dirty="0">
                <a:ea typeface="Times New Roman"/>
                <a:cs typeface="Times New Roman"/>
              </a:rPr>
              <a:t>A loan for an infrastructure project will be classified as NPA during any time before commencement of commercial operations as per record of recovery (90 days overdue).</a:t>
            </a:r>
            <a:endParaRPr lang="en-IN" dirty="0"/>
          </a:p>
        </p:txBody>
      </p:sp>
      <p:sp>
        <p:nvSpPr>
          <p:cNvPr id="4" name="Footer Placeholder 3">
            <a:extLst>
              <a:ext uri="{FF2B5EF4-FFF2-40B4-BE49-F238E27FC236}">
                <a16:creationId xmlns:a16="http://schemas.microsoft.com/office/drawing/2014/main" id="{11100373-0FA0-4454-AF0E-6749C69E721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A3C0700-FE16-4BCF-AE1E-37238F6A55AE}"/>
              </a:ext>
            </a:extLst>
          </p:cNvPr>
          <p:cNvSpPr>
            <a:spLocks noGrp="1"/>
          </p:cNvSpPr>
          <p:nvPr>
            <p:ph type="sldNum" sz="quarter" idx="12"/>
          </p:nvPr>
        </p:nvSpPr>
        <p:spPr/>
        <p:txBody>
          <a:bodyPr/>
          <a:lstStyle/>
          <a:p>
            <a:fld id="{2CB2DDDB-1711-4ABC-B58B-0EF09DBA2FA4}" type="slidenum">
              <a:rPr lang="en-US" smtClean="0"/>
              <a:t>37</a:t>
            </a:fld>
            <a:endParaRPr lang="en-US"/>
          </a:p>
        </p:txBody>
      </p:sp>
      <p:sp>
        <p:nvSpPr>
          <p:cNvPr id="7" name="Title 1">
            <a:extLst>
              <a:ext uri="{FF2B5EF4-FFF2-40B4-BE49-F238E27FC236}">
                <a16:creationId xmlns:a16="http://schemas.microsoft.com/office/drawing/2014/main" id="{73C8AC51-08B7-40C2-BB3D-524E7CD2DCEA}"/>
              </a:ext>
            </a:extLst>
          </p:cNvPr>
          <p:cNvSpPr>
            <a:spLocks noGrp="1"/>
          </p:cNvSpPr>
          <p:nvPr>
            <p:ph type="title"/>
          </p:nvPr>
        </p:nvSpPr>
        <p:spPr>
          <a:xfrm>
            <a:off x="838200" y="322095"/>
            <a:ext cx="10515600" cy="1325563"/>
          </a:xfrm>
        </p:spPr>
        <p:txBody>
          <a:bodyPr>
            <a:normAutofit/>
          </a:bodyPr>
          <a:lstStyle/>
          <a:p>
            <a:pPr algn="ctr"/>
            <a:r>
              <a:rPr lang="en-US" sz="3600" b="1" dirty="0">
                <a:latin typeface="+mn-lt"/>
              </a:rPr>
              <a:t>Case study 15: Solution</a:t>
            </a:r>
            <a:endParaRPr lang="en-US" sz="3600" dirty="0">
              <a:latin typeface="+mn-lt"/>
            </a:endParaRPr>
          </a:p>
        </p:txBody>
      </p:sp>
    </p:spTree>
    <p:extLst>
      <p:ext uri="{BB962C8B-B14F-4D97-AF65-F5344CB8AC3E}">
        <p14:creationId xmlns:p14="http://schemas.microsoft.com/office/powerpoint/2010/main" val="128667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11DD-0C2B-43CE-A13B-F625911240F7}"/>
              </a:ext>
            </a:extLst>
          </p:cNvPr>
          <p:cNvSpPr>
            <a:spLocks noGrp="1"/>
          </p:cNvSpPr>
          <p:nvPr>
            <p:ph idx="1"/>
          </p:nvPr>
        </p:nvSpPr>
        <p:spPr/>
        <p:txBody>
          <a:bodyPr/>
          <a:lstStyle/>
          <a:p>
            <a:pPr marL="0" indent="0" algn="just">
              <a:buNone/>
            </a:pPr>
            <a:r>
              <a:rPr lang="en-US" dirty="0">
                <a:ea typeface="Times New Roman"/>
                <a:cs typeface="Times New Roman"/>
              </a:rPr>
              <a:t>The borrower company was sanctioned a term loan of Rs.250 Crores for Infra Projects. The DCCO of the project was 01/04/20016. However, the company commenced the commercial operations on 30/09/2018 i.e. after two years from the original DCCO and continued to pay the interest/ installments regularly. </a:t>
            </a:r>
          </a:p>
          <a:p>
            <a:pPr marL="0" indent="0">
              <a:buNone/>
            </a:pPr>
            <a:endParaRPr lang="en-IN" dirty="0"/>
          </a:p>
        </p:txBody>
      </p:sp>
      <p:sp>
        <p:nvSpPr>
          <p:cNvPr id="4" name="Footer Placeholder 3">
            <a:extLst>
              <a:ext uri="{FF2B5EF4-FFF2-40B4-BE49-F238E27FC236}">
                <a16:creationId xmlns:a16="http://schemas.microsoft.com/office/drawing/2014/main" id="{456758FB-5082-4510-AF8B-A189D84D8F8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7CEFBBA-0E05-434E-8669-F8A2ABB3D15B}"/>
              </a:ext>
            </a:extLst>
          </p:cNvPr>
          <p:cNvSpPr>
            <a:spLocks noGrp="1"/>
          </p:cNvSpPr>
          <p:nvPr>
            <p:ph type="sldNum" sz="quarter" idx="12"/>
          </p:nvPr>
        </p:nvSpPr>
        <p:spPr/>
        <p:txBody>
          <a:bodyPr/>
          <a:lstStyle/>
          <a:p>
            <a:fld id="{2CB2DDDB-1711-4ABC-B58B-0EF09DBA2FA4}" type="slidenum">
              <a:rPr lang="en-US" smtClean="0"/>
              <a:t>38</a:t>
            </a:fld>
            <a:endParaRPr lang="en-US"/>
          </a:p>
        </p:txBody>
      </p:sp>
      <p:sp>
        <p:nvSpPr>
          <p:cNvPr id="6" name="Title 1">
            <a:extLst>
              <a:ext uri="{FF2B5EF4-FFF2-40B4-BE49-F238E27FC236}">
                <a16:creationId xmlns:a16="http://schemas.microsoft.com/office/drawing/2014/main" id="{7D002A13-3A46-435D-B3F6-13E74F26BCDB}"/>
              </a:ext>
            </a:extLst>
          </p:cNvPr>
          <p:cNvSpPr>
            <a:spLocks noGrp="1"/>
          </p:cNvSpPr>
          <p:nvPr>
            <p:ph type="title"/>
          </p:nvPr>
        </p:nvSpPr>
        <p:spPr>
          <a:xfrm>
            <a:off x="838200" y="322263"/>
            <a:ext cx="10515600" cy="1325562"/>
          </a:xfrm>
        </p:spPr>
        <p:txBody>
          <a:bodyPr>
            <a:normAutofit/>
          </a:bodyPr>
          <a:lstStyle/>
          <a:p>
            <a:pPr algn="ctr"/>
            <a:r>
              <a:rPr lang="en-US" sz="3600" b="1" dirty="0">
                <a:latin typeface="+mn-lt"/>
              </a:rPr>
              <a:t>Case study 16: Question</a:t>
            </a:r>
            <a:endParaRPr lang="en-US" sz="3600" dirty="0">
              <a:latin typeface="+mn-lt"/>
            </a:endParaRPr>
          </a:p>
        </p:txBody>
      </p:sp>
    </p:spTree>
    <p:extLst>
      <p:ext uri="{BB962C8B-B14F-4D97-AF65-F5344CB8AC3E}">
        <p14:creationId xmlns:p14="http://schemas.microsoft.com/office/powerpoint/2010/main" val="1866213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212746-51CC-4673-9F26-B1BD5C6AFD8B}"/>
              </a:ext>
            </a:extLst>
          </p:cNvPr>
          <p:cNvSpPr>
            <a:spLocks noGrp="1"/>
          </p:cNvSpPr>
          <p:nvPr>
            <p:ph idx="1"/>
          </p:nvPr>
        </p:nvSpPr>
        <p:spPr/>
        <p:txBody>
          <a:bodyPr/>
          <a:lstStyle/>
          <a:p>
            <a:pPr marL="0" indent="0" algn="just">
              <a:buNone/>
            </a:pPr>
            <a:r>
              <a:rPr lang="en-US" dirty="0">
                <a:ea typeface="Times New Roman"/>
                <a:cs typeface="Times New Roman"/>
              </a:rPr>
              <a:t>A loan for an infrastructure project will be classified as NPA if it fails to commence commercial operations within two years from the original Date of Commencement of Commercial Operations) DCCO, even if it is regular as per record of recovery. - NPA</a:t>
            </a:r>
            <a:endParaRPr lang="en-IN" dirty="0"/>
          </a:p>
        </p:txBody>
      </p:sp>
      <p:sp>
        <p:nvSpPr>
          <p:cNvPr id="4" name="Footer Placeholder 3">
            <a:extLst>
              <a:ext uri="{FF2B5EF4-FFF2-40B4-BE49-F238E27FC236}">
                <a16:creationId xmlns:a16="http://schemas.microsoft.com/office/drawing/2014/main" id="{11100373-0FA0-4454-AF0E-6749C69E721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A3C0700-FE16-4BCF-AE1E-37238F6A55AE}"/>
              </a:ext>
            </a:extLst>
          </p:cNvPr>
          <p:cNvSpPr>
            <a:spLocks noGrp="1"/>
          </p:cNvSpPr>
          <p:nvPr>
            <p:ph type="sldNum" sz="quarter" idx="12"/>
          </p:nvPr>
        </p:nvSpPr>
        <p:spPr/>
        <p:txBody>
          <a:bodyPr/>
          <a:lstStyle/>
          <a:p>
            <a:fld id="{2CB2DDDB-1711-4ABC-B58B-0EF09DBA2FA4}" type="slidenum">
              <a:rPr lang="en-US" smtClean="0"/>
              <a:t>39</a:t>
            </a:fld>
            <a:endParaRPr lang="en-US"/>
          </a:p>
        </p:txBody>
      </p:sp>
      <p:sp>
        <p:nvSpPr>
          <p:cNvPr id="7" name="Title 1">
            <a:extLst>
              <a:ext uri="{FF2B5EF4-FFF2-40B4-BE49-F238E27FC236}">
                <a16:creationId xmlns:a16="http://schemas.microsoft.com/office/drawing/2014/main" id="{73C8AC51-08B7-40C2-BB3D-524E7CD2DCEA}"/>
              </a:ext>
            </a:extLst>
          </p:cNvPr>
          <p:cNvSpPr>
            <a:spLocks noGrp="1"/>
          </p:cNvSpPr>
          <p:nvPr>
            <p:ph type="title"/>
          </p:nvPr>
        </p:nvSpPr>
        <p:spPr>
          <a:xfrm>
            <a:off x="838200" y="322095"/>
            <a:ext cx="10515600" cy="1325563"/>
          </a:xfrm>
        </p:spPr>
        <p:txBody>
          <a:bodyPr>
            <a:normAutofit/>
          </a:bodyPr>
          <a:lstStyle/>
          <a:p>
            <a:pPr algn="ctr"/>
            <a:r>
              <a:rPr lang="en-US" sz="3600" b="1" dirty="0">
                <a:latin typeface="+mn-lt"/>
              </a:rPr>
              <a:t>Case study 16: Solution</a:t>
            </a:r>
            <a:endParaRPr lang="en-US" sz="3600" dirty="0">
              <a:latin typeface="+mn-lt"/>
            </a:endParaRPr>
          </a:p>
        </p:txBody>
      </p:sp>
    </p:spTree>
    <p:extLst>
      <p:ext uri="{BB962C8B-B14F-4D97-AF65-F5344CB8AC3E}">
        <p14:creationId xmlns:p14="http://schemas.microsoft.com/office/powerpoint/2010/main" val="553579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275008"/>
          </a:xfrm>
        </p:spPr>
        <p:txBody>
          <a:bodyPr/>
          <a:lstStyle/>
          <a:p>
            <a:pPr algn="ctr"/>
            <a:r>
              <a:rPr lang="en-US" sz="3600" b="1" dirty="0">
                <a:latin typeface="+mn-lt"/>
              </a:rPr>
              <a:t>Identification of NPA</a:t>
            </a:r>
          </a:p>
        </p:txBody>
      </p:sp>
      <p:sp>
        <p:nvSpPr>
          <p:cNvPr id="3" name="Content Placeholder 2"/>
          <p:cNvSpPr>
            <a:spLocks noGrp="1"/>
          </p:cNvSpPr>
          <p:nvPr>
            <p:ph idx="1"/>
          </p:nvPr>
        </p:nvSpPr>
        <p:spPr>
          <a:xfrm>
            <a:off x="373487" y="1275008"/>
            <a:ext cx="11346288" cy="5190185"/>
          </a:xfrm>
        </p:spPr>
        <p:txBody>
          <a:bodyPr/>
          <a:lstStyle/>
          <a:p>
            <a:pPr marL="514350" indent="-514350" algn="just">
              <a:buAutoNum type="alphaLcPeriod" startAt="7"/>
            </a:pPr>
            <a:r>
              <a:rPr lang="en-US" sz="2600" dirty="0"/>
              <a:t>In respect of derivative transactions, the overdue receivables representing positive mark-to-market value of a derivative contract, if these remain unpaid for a period of 90 days from the specified due date for payment.</a:t>
            </a:r>
          </a:p>
          <a:p>
            <a:pPr marL="514350" indent="-514350" algn="just">
              <a:buAutoNum type="alphaLcPeriod" startAt="7"/>
            </a:pPr>
            <a:r>
              <a:rPr lang="en-US" sz="2600" dirty="0"/>
              <a:t>In case of interest payments, banks should, classify an account as NPA only if the interest due and charged during any quarter is not serviced fully within 90 days from the end of the quarter.</a:t>
            </a:r>
          </a:p>
          <a:p>
            <a:pPr marL="0" indent="0">
              <a:buNone/>
            </a:pPr>
            <a:endParaRPr lang="en-US" sz="2600" dirty="0"/>
          </a:p>
          <a:p>
            <a:pPr marL="0" indent="0">
              <a:buNone/>
            </a:pPr>
            <a:r>
              <a:rPr lang="en-US" dirty="0"/>
              <a:t>    </a:t>
            </a:r>
          </a:p>
        </p:txBody>
      </p:sp>
      <p:sp>
        <p:nvSpPr>
          <p:cNvPr id="4" name="Footer Placeholder 3">
            <a:extLst>
              <a:ext uri="{FF2B5EF4-FFF2-40B4-BE49-F238E27FC236}">
                <a16:creationId xmlns:a16="http://schemas.microsoft.com/office/drawing/2014/main" id="{DFB89EF7-17D0-432E-9EE3-6789CE0F497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0E97C4C5-A464-4F1D-926F-36A772CFA118}"/>
              </a:ext>
            </a:extLst>
          </p:cNvPr>
          <p:cNvSpPr>
            <a:spLocks noGrp="1"/>
          </p:cNvSpPr>
          <p:nvPr>
            <p:ph type="sldNum" sz="quarter" idx="12"/>
          </p:nvPr>
        </p:nvSpPr>
        <p:spPr/>
        <p:txBody>
          <a:bodyPr/>
          <a:lstStyle/>
          <a:p>
            <a:fld id="{2CB2DDDB-1711-4ABC-B58B-0EF09DBA2FA4}" type="slidenum">
              <a:rPr lang="en-US" smtClean="0"/>
              <a:t>4</a:t>
            </a:fld>
            <a:endParaRPr lang="en-US"/>
          </a:p>
        </p:txBody>
      </p:sp>
    </p:spTree>
    <p:extLst>
      <p:ext uri="{BB962C8B-B14F-4D97-AF65-F5344CB8AC3E}">
        <p14:creationId xmlns:p14="http://schemas.microsoft.com/office/powerpoint/2010/main" val="16282428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11DD-0C2B-43CE-A13B-F625911240F7}"/>
              </a:ext>
            </a:extLst>
          </p:cNvPr>
          <p:cNvSpPr>
            <a:spLocks noGrp="1"/>
          </p:cNvSpPr>
          <p:nvPr>
            <p:ph idx="1"/>
          </p:nvPr>
        </p:nvSpPr>
        <p:spPr/>
        <p:txBody>
          <a:bodyPr/>
          <a:lstStyle/>
          <a:p>
            <a:pPr marL="0" indent="0">
              <a:buNone/>
            </a:pPr>
            <a:r>
              <a:rPr lang="en-US" dirty="0">
                <a:ea typeface="Times New Roman"/>
                <a:cs typeface="Times New Roman"/>
              </a:rPr>
              <a:t>The borrower company was sanctioned a term loan of Rs.250 Crores for Infra Project. The DCCO of the project was 01/04/2017. However, the account was restructured and date of DCCO on 30/09/2008 i.e. within 2 years from DCCO. </a:t>
            </a:r>
          </a:p>
          <a:p>
            <a:pPr marL="0" indent="0">
              <a:buNone/>
            </a:pPr>
            <a:endParaRPr lang="en-IN" dirty="0"/>
          </a:p>
        </p:txBody>
      </p:sp>
      <p:sp>
        <p:nvSpPr>
          <p:cNvPr id="4" name="Footer Placeholder 3">
            <a:extLst>
              <a:ext uri="{FF2B5EF4-FFF2-40B4-BE49-F238E27FC236}">
                <a16:creationId xmlns:a16="http://schemas.microsoft.com/office/drawing/2014/main" id="{456758FB-5082-4510-AF8B-A189D84D8F8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7CEFBBA-0E05-434E-8669-F8A2ABB3D15B}"/>
              </a:ext>
            </a:extLst>
          </p:cNvPr>
          <p:cNvSpPr>
            <a:spLocks noGrp="1"/>
          </p:cNvSpPr>
          <p:nvPr>
            <p:ph type="sldNum" sz="quarter" idx="12"/>
          </p:nvPr>
        </p:nvSpPr>
        <p:spPr/>
        <p:txBody>
          <a:bodyPr/>
          <a:lstStyle/>
          <a:p>
            <a:fld id="{2CB2DDDB-1711-4ABC-B58B-0EF09DBA2FA4}" type="slidenum">
              <a:rPr lang="en-US" smtClean="0"/>
              <a:t>40</a:t>
            </a:fld>
            <a:endParaRPr lang="en-US"/>
          </a:p>
        </p:txBody>
      </p:sp>
      <p:sp>
        <p:nvSpPr>
          <p:cNvPr id="6" name="Title 1">
            <a:extLst>
              <a:ext uri="{FF2B5EF4-FFF2-40B4-BE49-F238E27FC236}">
                <a16:creationId xmlns:a16="http://schemas.microsoft.com/office/drawing/2014/main" id="{7D002A13-3A46-435D-B3F6-13E74F26BCDB}"/>
              </a:ext>
            </a:extLst>
          </p:cNvPr>
          <p:cNvSpPr>
            <a:spLocks noGrp="1"/>
          </p:cNvSpPr>
          <p:nvPr>
            <p:ph type="title"/>
          </p:nvPr>
        </p:nvSpPr>
        <p:spPr>
          <a:xfrm>
            <a:off x="838200" y="322263"/>
            <a:ext cx="10515600" cy="1325562"/>
          </a:xfrm>
        </p:spPr>
        <p:txBody>
          <a:bodyPr>
            <a:normAutofit/>
          </a:bodyPr>
          <a:lstStyle/>
          <a:p>
            <a:pPr algn="ctr"/>
            <a:r>
              <a:rPr lang="en-US" sz="3600" b="1" dirty="0">
                <a:latin typeface="+mn-lt"/>
              </a:rPr>
              <a:t>Case study 17: Question</a:t>
            </a:r>
            <a:endParaRPr lang="en-US" sz="3600" dirty="0">
              <a:latin typeface="+mn-lt"/>
            </a:endParaRPr>
          </a:p>
        </p:txBody>
      </p:sp>
    </p:spTree>
    <p:extLst>
      <p:ext uri="{BB962C8B-B14F-4D97-AF65-F5344CB8AC3E}">
        <p14:creationId xmlns:p14="http://schemas.microsoft.com/office/powerpoint/2010/main" val="15256283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212746-51CC-4673-9F26-B1BD5C6AFD8B}"/>
              </a:ext>
            </a:extLst>
          </p:cNvPr>
          <p:cNvSpPr>
            <a:spLocks noGrp="1"/>
          </p:cNvSpPr>
          <p:nvPr>
            <p:ph idx="1"/>
          </p:nvPr>
        </p:nvSpPr>
        <p:spPr/>
        <p:txBody>
          <a:bodyPr/>
          <a:lstStyle/>
          <a:p>
            <a:pPr marL="0" indent="0" algn="just">
              <a:buNone/>
            </a:pPr>
            <a:r>
              <a:rPr lang="en-US" dirty="0">
                <a:ea typeface="Times New Roman"/>
                <a:cs typeface="Times New Roman"/>
              </a:rPr>
              <a:t>If a project loan classified as ‘standard asset’ is restructured any time during the period up to two years from the original date of commencement of commercial operations (DCCO), it can be retained as a standard asset.</a:t>
            </a:r>
          </a:p>
          <a:p>
            <a:pPr marL="0" indent="0" algn="just">
              <a:buNone/>
            </a:pPr>
            <a:endParaRPr lang="en-IN" dirty="0"/>
          </a:p>
        </p:txBody>
      </p:sp>
      <p:sp>
        <p:nvSpPr>
          <p:cNvPr id="4" name="Footer Placeholder 3">
            <a:extLst>
              <a:ext uri="{FF2B5EF4-FFF2-40B4-BE49-F238E27FC236}">
                <a16:creationId xmlns:a16="http://schemas.microsoft.com/office/drawing/2014/main" id="{11100373-0FA0-4454-AF0E-6749C69E721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A3C0700-FE16-4BCF-AE1E-37238F6A55AE}"/>
              </a:ext>
            </a:extLst>
          </p:cNvPr>
          <p:cNvSpPr>
            <a:spLocks noGrp="1"/>
          </p:cNvSpPr>
          <p:nvPr>
            <p:ph type="sldNum" sz="quarter" idx="12"/>
          </p:nvPr>
        </p:nvSpPr>
        <p:spPr/>
        <p:txBody>
          <a:bodyPr/>
          <a:lstStyle/>
          <a:p>
            <a:fld id="{2CB2DDDB-1711-4ABC-B58B-0EF09DBA2FA4}" type="slidenum">
              <a:rPr lang="en-US" smtClean="0"/>
              <a:t>41</a:t>
            </a:fld>
            <a:endParaRPr lang="en-US"/>
          </a:p>
        </p:txBody>
      </p:sp>
      <p:sp>
        <p:nvSpPr>
          <p:cNvPr id="7" name="Title 1">
            <a:extLst>
              <a:ext uri="{FF2B5EF4-FFF2-40B4-BE49-F238E27FC236}">
                <a16:creationId xmlns:a16="http://schemas.microsoft.com/office/drawing/2014/main" id="{73C8AC51-08B7-40C2-BB3D-524E7CD2DCEA}"/>
              </a:ext>
            </a:extLst>
          </p:cNvPr>
          <p:cNvSpPr>
            <a:spLocks noGrp="1"/>
          </p:cNvSpPr>
          <p:nvPr>
            <p:ph type="title"/>
          </p:nvPr>
        </p:nvSpPr>
        <p:spPr>
          <a:xfrm>
            <a:off x="838200" y="322095"/>
            <a:ext cx="10515600" cy="1325563"/>
          </a:xfrm>
        </p:spPr>
        <p:txBody>
          <a:bodyPr>
            <a:normAutofit/>
          </a:bodyPr>
          <a:lstStyle/>
          <a:p>
            <a:pPr algn="ctr"/>
            <a:r>
              <a:rPr lang="en-US" sz="3600" b="1" dirty="0">
                <a:latin typeface="+mn-lt"/>
              </a:rPr>
              <a:t>Case study 17: Solution</a:t>
            </a:r>
            <a:endParaRPr lang="en-US" sz="3600" dirty="0">
              <a:latin typeface="+mn-lt"/>
            </a:endParaRPr>
          </a:p>
        </p:txBody>
      </p:sp>
    </p:spTree>
    <p:extLst>
      <p:ext uri="{BB962C8B-B14F-4D97-AF65-F5344CB8AC3E}">
        <p14:creationId xmlns:p14="http://schemas.microsoft.com/office/powerpoint/2010/main" val="30274428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11DD-0C2B-43CE-A13B-F625911240F7}"/>
              </a:ext>
            </a:extLst>
          </p:cNvPr>
          <p:cNvSpPr>
            <a:spLocks noGrp="1"/>
          </p:cNvSpPr>
          <p:nvPr>
            <p:ph idx="1"/>
          </p:nvPr>
        </p:nvSpPr>
        <p:spPr/>
        <p:txBody>
          <a:bodyPr/>
          <a:lstStyle/>
          <a:p>
            <a:pPr marL="0" indent="0" algn="just">
              <a:buNone/>
            </a:pPr>
            <a:r>
              <a:rPr lang="en-US" dirty="0">
                <a:ea typeface="Times New Roman"/>
                <a:cs typeface="Times New Roman"/>
              </a:rPr>
              <a:t>The borrower company was sanctioned a term loan of Rs.250 Crores for infra project. The DCCO of the project was 01/04/2007. The commencement of production got extended because of arbitration proceedings or a court case to 28/02/2011. </a:t>
            </a:r>
          </a:p>
          <a:p>
            <a:pPr marL="0" indent="0">
              <a:buNone/>
            </a:pPr>
            <a:endParaRPr lang="en-IN" dirty="0"/>
          </a:p>
        </p:txBody>
      </p:sp>
      <p:sp>
        <p:nvSpPr>
          <p:cNvPr id="4" name="Footer Placeholder 3">
            <a:extLst>
              <a:ext uri="{FF2B5EF4-FFF2-40B4-BE49-F238E27FC236}">
                <a16:creationId xmlns:a16="http://schemas.microsoft.com/office/drawing/2014/main" id="{456758FB-5082-4510-AF8B-A189D84D8F8F}"/>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7CEFBBA-0E05-434E-8669-F8A2ABB3D15B}"/>
              </a:ext>
            </a:extLst>
          </p:cNvPr>
          <p:cNvSpPr>
            <a:spLocks noGrp="1"/>
          </p:cNvSpPr>
          <p:nvPr>
            <p:ph type="sldNum" sz="quarter" idx="12"/>
          </p:nvPr>
        </p:nvSpPr>
        <p:spPr/>
        <p:txBody>
          <a:bodyPr/>
          <a:lstStyle/>
          <a:p>
            <a:fld id="{2CB2DDDB-1711-4ABC-B58B-0EF09DBA2FA4}" type="slidenum">
              <a:rPr lang="en-US" smtClean="0"/>
              <a:t>42</a:t>
            </a:fld>
            <a:endParaRPr lang="en-US"/>
          </a:p>
        </p:txBody>
      </p:sp>
      <p:sp>
        <p:nvSpPr>
          <p:cNvPr id="6" name="Title 1">
            <a:extLst>
              <a:ext uri="{FF2B5EF4-FFF2-40B4-BE49-F238E27FC236}">
                <a16:creationId xmlns:a16="http://schemas.microsoft.com/office/drawing/2014/main" id="{7D002A13-3A46-435D-B3F6-13E74F26BCDB}"/>
              </a:ext>
            </a:extLst>
          </p:cNvPr>
          <p:cNvSpPr>
            <a:spLocks noGrp="1"/>
          </p:cNvSpPr>
          <p:nvPr>
            <p:ph type="title"/>
          </p:nvPr>
        </p:nvSpPr>
        <p:spPr>
          <a:xfrm>
            <a:off x="838200" y="322263"/>
            <a:ext cx="10515600" cy="1325562"/>
          </a:xfrm>
        </p:spPr>
        <p:txBody>
          <a:bodyPr>
            <a:normAutofit/>
          </a:bodyPr>
          <a:lstStyle/>
          <a:p>
            <a:pPr algn="ctr"/>
            <a:r>
              <a:rPr lang="en-US" sz="3600" b="1" dirty="0">
                <a:latin typeface="+mn-lt"/>
              </a:rPr>
              <a:t>Case study 18: Question</a:t>
            </a:r>
            <a:endParaRPr lang="en-US" sz="3600" dirty="0">
              <a:latin typeface="+mn-lt"/>
            </a:endParaRPr>
          </a:p>
        </p:txBody>
      </p:sp>
    </p:spTree>
    <p:extLst>
      <p:ext uri="{BB962C8B-B14F-4D97-AF65-F5344CB8AC3E}">
        <p14:creationId xmlns:p14="http://schemas.microsoft.com/office/powerpoint/2010/main" val="3580356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212746-51CC-4673-9F26-B1BD5C6AFD8B}"/>
              </a:ext>
            </a:extLst>
          </p:cNvPr>
          <p:cNvSpPr>
            <a:spLocks noGrp="1"/>
          </p:cNvSpPr>
          <p:nvPr>
            <p:ph idx="1"/>
          </p:nvPr>
        </p:nvSpPr>
        <p:spPr/>
        <p:txBody>
          <a:bodyPr/>
          <a:lstStyle/>
          <a:p>
            <a:pPr marL="0" marR="0" indent="0" algn="just">
              <a:lnSpc>
                <a:spcPct val="100000"/>
              </a:lnSpc>
              <a:spcBef>
                <a:spcPts val="0"/>
              </a:spcBef>
              <a:spcAft>
                <a:spcPts val="0"/>
              </a:spcAft>
              <a:buNone/>
            </a:pPr>
            <a:r>
              <a:rPr lang="en-US" dirty="0">
                <a:ea typeface="Times New Roman"/>
                <a:cs typeface="Times New Roman"/>
              </a:rPr>
              <a:t>For infrastructure projects involving court cases, the loan would be classified as NPA if it fails to commence commercial operations up to another 2 years (beyond the existing extended period of 2 years </a:t>
            </a:r>
            <a:r>
              <a:rPr lang="en-US" dirty="0" err="1">
                <a:ea typeface="Times New Roman"/>
                <a:cs typeface="Times New Roman"/>
              </a:rPr>
              <a:t>i.e</a:t>
            </a:r>
            <a:r>
              <a:rPr lang="en-US" dirty="0">
                <a:ea typeface="Times New Roman"/>
                <a:cs typeface="Times New Roman"/>
              </a:rPr>
              <a:t> total extension of 4 years), in case the reason for extension of date of commencement of production is arbitration proceedings or a court case.</a:t>
            </a:r>
          </a:p>
          <a:p>
            <a:pPr marL="0" indent="0" algn="just">
              <a:buNone/>
            </a:pPr>
            <a:endParaRPr lang="en-IN" dirty="0"/>
          </a:p>
        </p:txBody>
      </p:sp>
      <p:sp>
        <p:nvSpPr>
          <p:cNvPr id="4" name="Footer Placeholder 3">
            <a:extLst>
              <a:ext uri="{FF2B5EF4-FFF2-40B4-BE49-F238E27FC236}">
                <a16:creationId xmlns:a16="http://schemas.microsoft.com/office/drawing/2014/main" id="{11100373-0FA0-4454-AF0E-6749C69E721E}"/>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AA3C0700-FE16-4BCF-AE1E-37238F6A55AE}"/>
              </a:ext>
            </a:extLst>
          </p:cNvPr>
          <p:cNvSpPr>
            <a:spLocks noGrp="1"/>
          </p:cNvSpPr>
          <p:nvPr>
            <p:ph type="sldNum" sz="quarter" idx="12"/>
          </p:nvPr>
        </p:nvSpPr>
        <p:spPr/>
        <p:txBody>
          <a:bodyPr/>
          <a:lstStyle/>
          <a:p>
            <a:fld id="{2CB2DDDB-1711-4ABC-B58B-0EF09DBA2FA4}" type="slidenum">
              <a:rPr lang="en-US" smtClean="0"/>
              <a:t>43</a:t>
            </a:fld>
            <a:endParaRPr lang="en-US"/>
          </a:p>
        </p:txBody>
      </p:sp>
      <p:sp>
        <p:nvSpPr>
          <p:cNvPr id="7" name="Title 1">
            <a:extLst>
              <a:ext uri="{FF2B5EF4-FFF2-40B4-BE49-F238E27FC236}">
                <a16:creationId xmlns:a16="http://schemas.microsoft.com/office/drawing/2014/main" id="{73C8AC51-08B7-40C2-BB3D-524E7CD2DCEA}"/>
              </a:ext>
            </a:extLst>
          </p:cNvPr>
          <p:cNvSpPr>
            <a:spLocks noGrp="1"/>
          </p:cNvSpPr>
          <p:nvPr>
            <p:ph type="title"/>
          </p:nvPr>
        </p:nvSpPr>
        <p:spPr>
          <a:xfrm>
            <a:off x="838200" y="322095"/>
            <a:ext cx="10515600" cy="1325563"/>
          </a:xfrm>
        </p:spPr>
        <p:txBody>
          <a:bodyPr>
            <a:normAutofit/>
          </a:bodyPr>
          <a:lstStyle/>
          <a:p>
            <a:pPr algn="ctr"/>
            <a:r>
              <a:rPr lang="en-US" sz="3600" b="1" dirty="0">
                <a:latin typeface="+mn-lt"/>
              </a:rPr>
              <a:t>Case study 18: Solution</a:t>
            </a:r>
            <a:endParaRPr lang="en-US" sz="3600" dirty="0">
              <a:latin typeface="+mn-lt"/>
            </a:endParaRPr>
          </a:p>
        </p:txBody>
      </p:sp>
    </p:spTree>
    <p:extLst>
      <p:ext uri="{BB962C8B-B14F-4D97-AF65-F5344CB8AC3E}">
        <p14:creationId xmlns:p14="http://schemas.microsoft.com/office/powerpoint/2010/main" val="38044887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670"/>
            <a:ext cx="10515600" cy="1154582"/>
          </a:xfrm>
        </p:spPr>
        <p:txBody>
          <a:bodyPr/>
          <a:lstStyle/>
          <a:p>
            <a:pPr algn="ctr"/>
            <a:r>
              <a:rPr lang="en-US" sz="3600" b="1" dirty="0">
                <a:latin typeface="+mn-lt"/>
              </a:rPr>
              <a:t>MSME- Definition</a:t>
            </a:r>
          </a:p>
        </p:txBody>
      </p:sp>
      <p:sp>
        <p:nvSpPr>
          <p:cNvPr id="3" name="Content Placeholder 2"/>
          <p:cNvSpPr>
            <a:spLocks noGrp="1"/>
          </p:cNvSpPr>
          <p:nvPr>
            <p:ph idx="1"/>
          </p:nvPr>
        </p:nvSpPr>
        <p:spPr>
          <a:xfrm>
            <a:off x="347730" y="1043190"/>
            <a:ext cx="11487955" cy="5705340"/>
          </a:xfrm>
        </p:spPr>
        <p:txBody>
          <a:bodyPr>
            <a:normAutofit fontScale="62500" lnSpcReduction="20000"/>
          </a:bodyPr>
          <a:lstStyle/>
          <a:p>
            <a:r>
              <a:rPr lang="en-US" dirty="0"/>
              <a:t> The Government of India has enacted the Micro, Small and Medium Enterprises Development (MSMED) Act, 2006 in terms of which the definition of micro, small and medium enterprises is as under:</a:t>
            </a:r>
          </a:p>
          <a:p>
            <a:r>
              <a:rPr lang="en-US" dirty="0"/>
              <a:t>(a) Enterprises engaged in the manufacture or production, processing or preservation of goods as specified below:</a:t>
            </a:r>
          </a:p>
          <a:p>
            <a:r>
              <a:rPr lang="en-US" dirty="0"/>
              <a:t>(i) A micro enterprise is an enterprise where investment in plant and machinery does not exceed Rs. 25 lakh;</a:t>
            </a:r>
          </a:p>
          <a:p>
            <a:r>
              <a:rPr lang="en-US" dirty="0"/>
              <a:t>(ii) A small enterprise is an enterprise where the investment in plant and machinery is more than Rs. 25 lakh but does not exceed Rs. 5 crore; and</a:t>
            </a:r>
          </a:p>
          <a:p>
            <a:r>
              <a:rPr lang="en-US" dirty="0"/>
              <a:t>(iii) A medium enterprise is an enterprise where the investment in plant and machinery is more than Rs.5 crore but does not exceed Rs.10 crore.</a:t>
            </a:r>
          </a:p>
          <a:p>
            <a:r>
              <a:rPr lang="en-US" dirty="0"/>
              <a:t>In case of the above enterprises, investment in plant and machinery is the original cost excluding land and building and the items specified by the Ministry of Small Scale Industries vide its notification </a:t>
            </a:r>
            <a:r>
              <a:rPr lang="en-US" b="1" dirty="0">
                <a:hlinkClick r:id="rId2"/>
              </a:rPr>
              <a:t>No.S.O.1722 (E) dated October 5, 2006</a:t>
            </a:r>
            <a:r>
              <a:rPr lang="en-US" dirty="0"/>
              <a:t>.</a:t>
            </a:r>
          </a:p>
          <a:p>
            <a:r>
              <a:rPr lang="en-US" dirty="0"/>
              <a:t>(b) Enterprises engaged in providing or rendering of services and whose investment in equipment (original cost excluding land and building and furniture, fittings and other items not directly related to the service rendered or as may be notified under the MSMED Act, 2006) are specified below.</a:t>
            </a:r>
          </a:p>
          <a:p>
            <a:r>
              <a:rPr lang="en-US" dirty="0"/>
              <a:t>(i) A micro enterprise is an enterprise where the investment in equipment does not exceed Rs. 10 lakh;</a:t>
            </a:r>
          </a:p>
          <a:p>
            <a:r>
              <a:rPr lang="en-US" dirty="0"/>
              <a:t>(ii) A small enterprise is an enterprise where the investment in equipment is more than Rs.10 lakh but does not exceed Rs. 2 crore; and</a:t>
            </a:r>
          </a:p>
          <a:p>
            <a:r>
              <a:rPr lang="en-US" dirty="0"/>
              <a:t>(iii) A medium enterprise is an enterprise where the investment in equipment is more than Rs. 2 crore but does not exceed Rs. 5 crore.</a:t>
            </a:r>
          </a:p>
          <a:p>
            <a:endParaRPr lang="en-US" dirty="0"/>
          </a:p>
        </p:txBody>
      </p:sp>
      <p:sp>
        <p:nvSpPr>
          <p:cNvPr id="4" name="Footer Placeholder 3">
            <a:extLst>
              <a:ext uri="{FF2B5EF4-FFF2-40B4-BE49-F238E27FC236}">
                <a16:creationId xmlns:a16="http://schemas.microsoft.com/office/drawing/2014/main" id="{DBDC6D3D-EE32-4F3A-B791-4C99FF3533ED}"/>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965C46EC-E2A7-4A32-B75A-04C3E78C75A8}"/>
              </a:ext>
            </a:extLst>
          </p:cNvPr>
          <p:cNvSpPr>
            <a:spLocks noGrp="1"/>
          </p:cNvSpPr>
          <p:nvPr>
            <p:ph type="sldNum" sz="quarter" idx="12"/>
          </p:nvPr>
        </p:nvSpPr>
        <p:spPr/>
        <p:txBody>
          <a:bodyPr/>
          <a:lstStyle/>
          <a:p>
            <a:fld id="{2CB2DDDB-1711-4ABC-B58B-0EF09DBA2FA4}" type="slidenum">
              <a:rPr lang="en-US" smtClean="0"/>
              <a:t>44</a:t>
            </a:fld>
            <a:endParaRPr lang="en-US"/>
          </a:p>
        </p:txBody>
      </p:sp>
    </p:spTree>
    <p:extLst>
      <p:ext uri="{BB962C8B-B14F-4D97-AF65-F5344CB8AC3E}">
        <p14:creationId xmlns:p14="http://schemas.microsoft.com/office/powerpoint/2010/main" val="4255129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28982D-8121-401F-B72C-833E483EDF74}"/>
              </a:ext>
            </a:extLst>
          </p:cNvPr>
          <p:cNvSpPr>
            <a:spLocks noGrp="1"/>
          </p:cNvSpPr>
          <p:nvPr>
            <p:ph idx="1"/>
          </p:nvPr>
        </p:nvSpPr>
        <p:spPr>
          <a:xfrm>
            <a:off x="838200" y="1825624"/>
            <a:ext cx="10515600" cy="4392295"/>
          </a:xfrm>
        </p:spPr>
        <p:txBody>
          <a:bodyPr>
            <a:normAutofit/>
          </a:bodyPr>
          <a:lstStyle/>
          <a:p>
            <a:pPr algn="just"/>
            <a:r>
              <a:rPr lang="en-US" dirty="0"/>
              <a:t>Past due &gt; 180 days</a:t>
            </a:r>
          </a:p>
          <a:p>
            <a:pPr algn="just"/>
            <a:r>
              <a:rPr lang="en-US" dirty="0"/>
              <a:t>Aggregate exposure of banks and NBFCs &lt; ₹ 250 million as on May 31, 2018.</a:t>
            </a:r>
          </a:p>
          <a:p>
            <a:pPr algn="just"/>
            <a:r>
              <a:rPr lang="en-US" dirty="0"/>
              <a:t>The borrower’s account was standard as on August 31, 2017.</a:t>
            </a:r>
          </a:p>
          <a:p>
            <a:pPr algn="just"/>
            <a:r>
              <a:rPr lang="en-US" dirty="0"/>
              <a:t>Due from September 1, 2017 to December 31, 2018 :- 180 days from their original due date.</a:t>
            </a:r>
          </a:p>
          <a:p>
            <a:r>
              <a:rPr lang="en-US" dirty="0"/>
              <a:t>In respect of dues payable by GST-registered MSMEs from January 1, 2019 onwards, the 180 days past due criterion shall be aligned to the extant IRAC norms in a phased manner as under; </a:t>
            </a:r>
          </a:p>
          <a:p>
            <a:endParaRPr lang="en-US" dirty="0"/>
          </a:p>
        </p:txBody>
      </p:sp>
      <p:sp>
        <p:nvSpPr>
          <p:cNvPr id="8" name="Title 1">
            <a:extLst>
              <a:ext uri="{FF2B5EF4-FFF2-40B4-BE49-F238E27FC236}">
                <a16:creationId xmlns:a16="http://schemas.microsoft.com/office/drawing/2014/main" id="{C6E0D020-E6C3-4E0A-AE65-5BADD6CC1CE7}"/>
              </a:ext>
            </a:extLst>
          </p:cNvPr>
          <p:cNvSpPr>
            <a:spLocks noGrp="1"/>
          </p:cNvSpPr>
          <p:nvPr>
            <p:ph type="title"/>
          </p:nvPr>
        </p:nvSpPr>
        <p:spPr>
          <a:xfrm>
            <a:off x="838200" y="365125"/>
            <a:ext cx="10515600" cy="1325563"/>
          </a:xfrm>
        </p:spPr>
        <p:txBody>
          <a:bodyPr>
            <a:normAutofit/>
          </a:bodyPr>
          <a:lstStyle/>
          <a:p>
            <a:pPr algn="ctr"/>
            <a:r>
              <a:rPr lang="en-IN" sz="3600" b="1" dirty="0">
                <a:latin typeface="+mn-lt"/>
              </a:rPr>
              <a:t>MSME Borrower – Relaxation in NPA criterion</a:t>
            </a:r>
          </a:p>
        </p:txBody>
      </p:sp>
      <p:sp>
        <p:nvSpPr>
          <p:cNvPr id="9" name="Footer Placeholder 8">
            <a:extLst>
              <a:ext uri="{FF2B5EF4-FFF2-40B4-BE49-F238E27FC236}">
                <a16:creationId xmlns:a16="http://schemas.microsoft.com/office/drawing/2014/main" id="{D7B50623-00B5-43F5-B610-23F91BEB9A1D}"/>
              </a:ext>
            </a:extLst>
          </p:cNvPr>
          <p:cNvSpPr>
            <a:spLocks noGrp="1"/>
          </p:cNvSpPr>
          <p:nvPr>
            <p:ph type="ftr" sz="quarter" idx="11"/>
          </p:nvPr>
        </p:nvSpPr>
        <p:spPr/>
        <p:txBody>
          <a:bodyPr/>
          <a:lstStyle/>
          <a:p>
            <a:r>
              <a:rPr lang="en-US"/>
              <a:t>CHOKSHI TRAINING &amp; EDUCATIONAL SERVICES LLP</a:t>
            </a:r>
          </a:p>
        </p:txBody>
      </p:sp>
      <p:sp>
        <p:nvSpPr>
          <p:cNvPr id="10" name="Slide Number Placeholder 9">
            <a:extLst>
              <a:ext uri="{FF2B5EF4-FFF2-40B4-BE49-F238E27FC236}">
                <a16:creationId xmlns:a16="http://schemas.microsoft.com/office/drawing/2014/main" id="{A78E5733-CE0A-4E88-8DA2-52B2179B8CB0}"/>
              </a:ext>
            </a:extLst>
          </p:cNvPr>
          <p:cNvSpPr>
            <a:spLocks noGrp="1"/>
          </p:cNvSpPr>
          <p:nvPr>
            <p:ph type="sldNum" sz="quarter" idx="12"/>
          </p:nvPr>
        </p:nvSpPr>
        <p:spPr/>
        <p:txBody>
          <a:bodyPr/>
          <a:lstStyle/>
          <a:p>
            <a:fld id="{2CB2DDDB-1711-4ABC-B58B-0EF09DBA2FA4}" type="slidenum">
              <a:rPr lang="en-US" smtClean="0"/>
              <a:t>45</a:t>
            </a:fld>
            <a:endParaRPr lang="en-US"/>
          </a:p>
        </p:txBody>
      </p:sp>
    </p:spTree>
    <p:extLst>
      <p:ext uri="{BB962C8B-B14F-4D97-AF65-F5344CB8AC3E}">
        <p14:creationId xmlns:p14="http://schemas.microsoft.com/office/powerpoint/2010/main" val="20354762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BE5B5F0A-26AE-4B3F-95F3-85BD04873A28}"/>
              </a:ext>
            </a:extLst>
          </p:cNvPr>
          <p:cNvGraphicFramePr>
            <a:graphicFrameLocks noGrp="1"/>
          </p:cNvGraphicFramePr>
          <p:nvPr>
            <p:ph idx="1"/>
            <p:extLst>
              <p:ext uri="{D42A27DB-BD31-4B8C-83A1-F6EECF244321}">
                <p14:modId xmlns:p14="http://schemas.microsoft.com/office/powerpoint/2010/main" val="1986181130"/>
              </p:ext>
            </p:extLst>
          </p:nvPr>
        </p:nvGraphicFramePr>
        <p:xfrm>
          <a:off x="838200" y="1825625"/>
          <a:ext cx="10515600" cy="185420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1277945107"/>
                    </a:ext>
                  </a:extLst>
                </a:gridCol>
                <a:gridCol w="5257800">
                  <a:extLst>
                    <a:ext uri="{9D8B030D-6E8A-4147-A177-3AD203B41FA5}">
                      <a16:colId xmlns:a16="http://schemas.microsoft.com/office/drawing/2014/main" val="1234278251"/>
                    </a:ext>
                  </a:extLst>
                </a:gridCol>
              </a:tblGrid>
              <a:tr h="370840">
                <a:tc>
                  <a:txBody>
                    <a:bodyPr/>
                    <a:lstStyle/>
                    <a:p>
                      <a:r>
                        <a:rPr lang="en-US" sz="1800" b="1" i="0" kern="1200" dirty="0">
                          <a:solidFill>
                            <a:schemeClr val="lt1"/>
                          </a:solidFill>
                          <a:effectLst/>
                          <a:latin typeface="+mn-lt"/>
                          <a:ea typeface="+mn-ea"/>
                          <a:cs typeface="+mn-cs"/>
                        </a:rPr>
                        <a:t>Period during which any payment falls due</a:t>
                      </a:r>
                      <a:endParaRPr lang="en-IN" dirty="0"/>
                    </a:p>
                  </a:txBody>
                  <a:tcPr/>
                </a:tc>
                <a:tc>
                  <a:txBody>
                    <a:bodyPr/>
                    <a:lstStyle/>
                    <a:p>
                      <a:pPr algn="ctr"/>
                      <a:r>
                        <a:rPr lang="en-IN" sz="1800" b="1" i="0" kern="1200" dirty="0">
                          <a:solidFill>
                            <a:schemeClr val="lt1"/>
                          </a:solidFill>
                          <a:effectLst/>
                          <a:latin typeface="+mn-lt"/>
                          <a:ea typeface="+mn-ea"/>
                          <a:cs typeface="+mn-cs"/>
                        </a:rPr>
                        <a:t>Time permitted</a:t>
                      </a:r>
                      <a:endParaRPr lang="en-IN" dirty="0"/>
                    </a:p>
                  </a:txBody>
                  <a:tcPr/>
                </a:tc>
                <a:extLst>
                  <a:ext uri="{0D108BD9-81ED-4DB2-BD59-A6C34878D82A}">
                    <a16:rowId xmlns:a16="http://schemas.microsoft.com/office/drawing/2014/main" val="3493795744"/>
                  </a:ext>
                </a:extLst>
              </a:tr>
              <a:tr h="370840">
                <a:tc>
                  <a:txBody>
                    <a:bodyPr/>
                    <a:lstStyle/>
                    <a:p>
                      <a:pPr algn="l"/>
                      <a:r>
                        <a:rPr lang="da-DK" sz="1800" b="0" i="0" kern="1200" dirty="0">
                          <a:solidFill>
                            <a:schemeClr val="dk1"/>
                          </a:solidFill>
                          <a:effectLst/>
                          <a:latin typeface="+mn-lt"/>
                          <a:ea typeface="+mn-ea"/>
                          <a:cs typeface="+mn-cs"/>
                        </a:rPr>
                        <a:t>September 1, 2017 – December 31, 2018</a:t>
                      </a:r>
                      <a:endParaRPr lang="en-IN" dirty="0"/>
                    </a:p>
                  </a:txBody>
                  <a:tcPr/>
                </a:tc>
                <a:tc>
                  <a:txBody>
                    <a:bodyPr/>
                    <a:lstStyle/>
                    <a:p>
                      <a:pPr algn="ctr"/>
                      <a:r>
                        <a:rPr lang="en-IN" sz="1800" b="0" i="0" kern="1200" dirty="0">
                          <a:solidFill>
                            <a:schemeClr val="dk1"/>
                          </a:solidFill>
                          <a:effectLst/>
                          <a:latin typeface="+mn-lt"/>
                          <a:ea typeface="+mn-ea"/>
                          <a:cs typeface="+mn-cs"/>
                        </a:rPr>
                        <a:t>180 days</a:t>
                      </a:r>
                      <a:endParaRPr lang="en-IN" dirty="0"/>
                    </a:p>
                  </a:txBody>
                  <a:tcPr/>
                </a:tc>
                <a:extLst>
                  <a:ext uri="{0D108BD9-81ED-4DB2-BD59-A6C34878D82A}">
                    <a16:rowId xmlns:a16="http://schemas.microsoft.com/office/drawing/2014/main" val="1909508261"/>
                  </a:ext>
                </a:extLst>
              </a:tr>
              <a:tr h="370840">
                <a:tc>
                  <a:txBody>
                    <a:bodyPr/>
                    <a:lstStyle/>
                    <a:p>
                      <a:pPr algn="l"/>
                      <a:r>
                        <a:rPr lang="en-US" dirty="0">
                          <a:solidFill>
                            <a:srgbClr val="000000"/>
                          </a:solidFill>
                          <a:effectLst/>
                        </a:rPr>
                        <a:t>January 1, 2019 – February 28, 2019</a:t>
                      </a:r>
                    </a:p>
                  </a:txBody>
                  <a:tcPr marL="16329" marR="16329" marT="0" marB="0" anchor="ctr"/>
                </a:tc>
                <a:tc>
                  <a:txBody>
                    <a:bodyPr/>
                    <a:lstStyle/>
                    <a:p>
                      <a:pPr algn="ctr"/>
                      <a:r>
                        <a:rPr lang="en-IN" dirty="0">
                          <a:solidFill>
                            <a:srgbClr val="000000"/>
                          </a:solidFill>
                          <a:effectLst/>
                        </a:rPr>
                        <a:t>150 days</a:t>
                      </a:r>
                    </a:p>
                  </a:txBody>
                  <a:tcPr marL="16329" marR="16329" marT="0" marB="0" anchor="ctr"/>
                </a:tc>
                <a:extLst>
                  <a:ext uri="{0D108BD9-81ED-4DB2-BD59-A6C34878D82A}">
                    <a16:rowId xmlns:a16="http://schemas.microsoft.com/office/drawing/2014/main" val="3487058682"/>
                  </a:ext>
                </a:extLst>
              </a:tr>
              <a:tr h="370840">
                <a:tc>
                  <a:txBody>
                    <a:bodyPr/>
                    <a:lstStyle/>
                    <a:p>
                      <a:pPr algn="l"/>
                      <a:r>
                        <a:rPr lang="en-US" dirty="0">
                          <a:solidFill>
                            <a:srgbClr val="000000"/>
                          </a:solidFill>
                          <a:effectLst/>
                        </a:rPr>
                        <a:t>March 1, 2019 to April 30, 2019</a:t>
                      </a:r>
                    </a:p>
                  </a:txBody>
                  <a:tcPr marL="16329" marR="16329" marT="0" marB="0" anchor="ctr"/>
                </a:tc>
                <a:tc>
                  <a:txBody>
                    <a:bodyPr/>
                    <a:lstStyle/>
                    <a:p>
                      <a:pPr algn="ctr"/>
                      <a:r>
                        <a:rPr lang="en-IN" dirty="0">
                          <a:solidFill>
                            <a:srgbClr val="000000"/>
                          </a:solidFill>
                          <a:effectLst/>
                        </a:rPr>
                        <a:t>120 days</a:t>
                      </a:r>
                    </a:p>
                  </a:txBody>
                  <a:tcPr marL="16329" marR="16329" marT="0" marB="0" anchor="ctr"/>
                </a:tc>
                <a:extLst>
                  <a:ext uri="{0D108BD9-81ED-4DB2-BD59-A6C34878D82A}">
                    <a16:rowId xmlns:a16="http://schemas.microsoft.com/office/drawing/2014/main" val="3600532876"/>
                  </a:ext>
                </a:extLst>
              </a:tr>
              <a:tr h="370840">
                <a:tc>
                  <a:txBody>
                    <a:bodyPr/>
                    <a:lstStyle/>
                    <a:p>
                      <a:pPr algn="l"/>
                      <a:r>
                        <a:rPr lang="en-IN" dirty="0">
                          <a:solidFill>
                            <a:srgbClr val="000000"/>
                          </a:solidFill>
                          <a:effectLst/>
                        </a:rPr>
                        <a:t>May 1, 2019 onwards</a:t>
                      </a:r>
                    </a:p>
                  </a:txBody>
                  <a:tcPr marL="16329" marR="16329" marT="0" marB="0" anchor="ctr"/>
                </a:tc>
                <a:tc>
                  <a:txBody>
                    <a:bodyPr/>
                    <a:lstStyle/>
                    <a:p>
                      <a:pPr algn="ctr"/>
                      <a:r>
                        <a:rPr lang="en-IN" dirty="0">
                          <a:solidFill>
                            <a:srgbClr val="000000"/>
                          </a:solidFill>
                          <a:effectLst/>
                        </a:rPr>
                        <a:t>90 days</a:t>
                      </a:r>
                      <a:endParaRPr lang="en-IN" dirty="0">
                        <a:effectLst/>
                      </a:endParaRPr>
                    </a:p>
                  </a:txBody>
                  <a:tcPr marL="16329" marR="16329" marT="0" marB="0" anchor="ctr"/>
                </a:tc>
                <a:extLst>
                  <a:ext uri="{0D108BD9-81ED-4DB2-BD59-A6C34878D82A}">
                    <a16:rowId xmlns:a16="http://schemas.microsoft.com/office/drawing/2014/main" val="1651282488"/>
                  </a:ext>
                </a:extLst>
              </a:tr>
            </a:tbl>
          </a:graphicData>
        </a:graphic>
      </p:graphicFrame>
      <p:sp>
        <p:nvSpPr>
          <p:cNvPr id="4" name="Title 1">
            <a:extLst>
              <a:ext uri="{FF2B5EF4-FFF2-40B4-BE49-F238E27FC236}">
                <a16:creationId xmlns:a16="http://schemas.microsoft.com/office/drawing/2014/main" id="{59719DF6-F44A-4220-A7EF-3E0BEE882D6F}"/>
              </a:ext>
            </a:extLst>
          </p:cNvPr>
          <p:cNvSpPr txBox="1">
            <a:spLocks/>
          </p:cNvSpPr>
          <p:nvPr/>
        </p:nvSpPr>
        <p:spPr>
          <a:xfrm>
            <a:off x="990600" y="47449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N" sz="3600" b="1" dirty="0">
                <a:latin typeface="+mn-lt"/>
              </a:rPr>
              <a:t>MSME Borrower - Relaxation in NPA criteri</a:t>
            </a:r>
            <a:r>
              <a:rPr lang="en-IN" sz="3600" b="1" dirty="0"/>
              <a:t>on</a:t>
            </a:r>
            <a:endParaRPr lang="en-IN" sz="3600" b="1" dirty="0">
              <a:latin typeface="+mn-lt"/>
            </a:endParaRPr>
          </a:p>
        </p:txBody>
      </p:sp>
      <p:sp>
        <p:nvSpPr>
          <p:cNvPr id="6" name="Footer Placeholder 5">
            <a:extLst>
              <a:ext uri="{FF2B5EF4-FFF2-40B4-BE49-F238E27FC236}">
                <a16:creationId xmlns:a16="http://schemas.microsoft.com/office/drawing/2014/main" id="{25D5546B-9D69-46FF-8EE2-F5B452F90C25}"/>
              </a:ext>
            </a:extLst>
          </p:cNvPr>
          <p:cNvSpPr>
            <a:spLocks noGrp="1"/>
          </p:cNvSpPr>
          <p:nvPr>
            <p:ph type="ftr" sz="quarter" idx="11"/>
          </p:nvPr>
        </p:nvSpPr>
        <p:spPr/>
        <p:txBody>
          <a:bodyPr/>
          <a:lstStyle/>
          <a:p>
            <a:r>
              <a:rPr lang="en-US"/>
              <a:t>CHOKSHI TRAINING &amp; EDUCATIONAL SERVICES LLP</a:t>
            </a:r>
          </a:p>
        </p:txBody>
      </p:sp>
      <p:sp>
        <p:nvSpPr>
          <p:cNvPr id="7" name="Slide Number Placeholder 6">
            <a:extLst>
              <a:ext uri="{FF2B5EF4-FFF2-40B4-BE49-F238E27FC236}">
                <a16:creationId xmlns:a16="http://schemas.microsoft.com/office/drawing/2014/main" id="{823059D4-E71A-40B5-B4C4-F95091C7E499}"/>
              </a:ext>
            </a:extLst>
          </p:cNvPr>
          <p:cNvSpPr>
            <a:spLocks noGrp="1"/>
          </p:cNvSpPr>
          <p:nvPr>
            <p:ph type="sldNum" sz="quarter" idx="12"/>
          </p:nvPr>
        </p:nvSpPr>
        <p:spPr/>
        <p:txBody>
          <a:bodyPr/>
          <a:lstStyle/>
          <a:p>
            <a:fld id="{2CB2DDDB-1711-4ABC-B58B-0EF09DBA2FA4}" type="slidenum">
              <a:rPr lang="en-US" smtClean="0"/>
              <a:t>46</a:t>
            </a:fld>
            <a:endParaRPr lang="en-US"/>
          </a:p>
        </p:txBody>
      </p:sp>
    </p:spTree>
    <p:extLst>
      <p:ext uri="{BB962C8B-B14F-4D97-AF65-F5344CB8AC3E}">
        <p14:creationId xmlns:p14="http://schemas.microsoft.com/office/powerpoint/2010/main" val="993207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MSME Borrower - Relaxation in NPA criterion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67516277"/>
              </p:ext>
            </p:extLst>
          </p:nvPr>
        </p:nvGraphicFramePr>
        <p:xfrm>
          <a:off x="914400" y="1566769"/>
          <a:ext cx="10439400" cy="3022600"/>
        </p:xfrm>
        <a:graphic>
          <a:graphicData uri="http://schemas.openxmlformats.org/drawingml/2006/table">
            <a:tbl>
              <a:tblPr firstRow="1" bandRow="1">
                <a:tableStyleId>{5C22544A-7EE6-4342-B048-85BDC9FD1C3A}</a:tableStyleId>
              </a:tblPr>
              <a:tblGrid>
                <a:gridCol w="4378362">
                  <a:extLst>
                    <a:ext uri="{9D8B030D-6E8A-4147-A177-3AD203B41FA5}">
                      <a16:colId xmlns:a16="http://schemas.microsoft.com/office/drawing/2014/main" val="20000"/>
                    </a:ext>
                  </a:extLst>
                </a:gridCol>
                <a:gridCol w="6061038">
                  <a:extLst>
                    <a:ext uri="{9D8B030D-6E8A-4147-A177-3AD203B41FA5}">
                      <a16:colId xmlns:a16="http://schemas.microsoft.com/office/drawing/2014/main" val="20001"/>
                    </a:ext>
                  </a:extLst>
                </a:gridCol>
              </a:tblGrid>
              <a:tr h="370840">
                <a:tc>
                  <a:txBody>
                    <a:bodyPr/>
                    <a:lstStyle/>
                    <a:p>
                      <a:r>
                        <a:rPr lang="en-IN" dirty="0"/>
                        <a:t>Type of</a:t>
                      </a:r>
                      <a:r>
                        <a:rPr lang="en-IN" baseline="0" dirty="0"/>
                        <a:t> Borrower</a:t>
                      </a:r>
                      <a:endParaRPr lang="en-IN" dirty="0"/>
                    </a:p>
                  </a:txBody>
                  <a:tcPr/>
                </a:tc>
                <a:tc>
                  <a:txBody>
                    <a:bodyPr/>
                    <a:lstStyle/>
                    <a:p>
                      <a:r>
                        <a:rPr lang="en-IN" dirty="0"/>
                        <a:t>Relaxation / Benefit</a:t>
                      </a:r>
                      <a:r>
                        <a:rPr lang="en-IN" baseline="0" dirty="0"/>
                        <a:t> available</a:t>
                      </a:r>
                      <a:endParaRPr lang="en-IN" dirty="0"/>
                    </a:p>
                  </a:txBody>
                  <a:tcPr/>
                </a:tc>
                <a:extLst>
                  <a:ext uri="{0D108BD9-81ED-4DB2-BD59-A6C34878D82A}">
                    <a16:rowId xmlns:a16="http://schemas.microsoft.com/office/drawing/2014/main" val="10000"/>
                  </a:ext>
                </a:extLst>
              </a:tr>
              <a:tr h="370840">
                <a:tc>
                  <a:txBody>
                    <a:bodyPr/>
                    <a:lstStyle/>
                    <a:p>
                      <a:r>
                        <a:rPr lang="en-IN" dirty="0"/>
                        <a:t>1) GST</a:t>
                      </a:r>
                      <a:r>
                        <a:rPr lang="en-IN" baseline="0" dirty="0"/>
                        <a:t> Registered MSME Borrower</a:t>
                      </a:r>
                      <a:endParaRPr lang="en-IN" dirty="0"/>
                    </a:p>
                  </a:txBody>
                  <a:tcPr/>
                </a:tc>
                <a:tc>
                  <a:txBody>
                    <a:bodyPr/>
                    <a:lstStyle/>
                    <a:p>
                      <a:pPr marL="285750" indent="-285750">
                        <a:buFont typeface="Arial" panose="020B0604020202020204" pitchFamily="34" charset="0"/>
                        <a:buChar char="•"/>
                      </a:pPr>
                      <a:r>
                        <a:rPr lang="en-IN" dirty="0"/>
                        <a:t>Relaxation for 180 days up to 1</a:t>
                      </a:r>
                      <a:r>
                        <a:rPr lang="en-IN" baseline="30000" dirty="0"/>
                        <a:t>st</a:t>
                      </a:r>
                      <a:r>
                        <a:rPr lang="en-IN" dirty="0"/>
                        <a:t> May 2019</a:t>
                      </a:r>
                    </a:p>
                    <a:p>
                      <a:pPr marL="285750" indent="-285750">
                        <a:buFont typeface="Arial" panose="020B0604020202020204" pitchFamily="34" charset="0"/>
                        <a:buChar char="•"/>
                      </a:pPr>
                      <a:r>
                        <a:rPr lang="en-IN" dirty="0"/>
                        <a:t>One</a:t>
                      </a:r>
                      <a:r>
                        <a:rPr lang="en-IN" baseline="0" dirty="0"/>
                        <a:t> Time Restructuring of Loans w/o classifying the same as NPA</a:t>
                      </a:r>
                    </a:p>
                    <a:p>
                      <a:pPr marL="285750" indent="-285750">
                        <a:buFont typeface="Arial" panose="020B0604020202020204" pitchFamily="34" charset="0"/>
                        <a:buChar char="•"/>
                      </a:pPr>
                      <a:r>
                        <a:rPr lang="en-IN" baseline="0" dirty="0"/>
                        <a:t>Interest Subvention @ 2% on additional loan facility after 2</a:t>
                      </a:r>
                      <a:r>
                        <a:rPr lang="en-IN" baseline="30000" dirty="0"/>
                        <a:t>nd</a:t>
                      </a:r>
                      <a:r>
                        <a:rPr lang="en-IN" baseline="0" dirty="0"/>
                        <a:t> November 2018</a:t>
                      </a:r>
                      <a:endParaRPr lang="en-IN" dirty="0"/>
                    </a:p>
                  </a:txBody>
                  <a:tcPr/>
                </a:tc>
                <a:extLst>
                  <a:ext uri="{0D108BD9-81ED-4DB2-BD59-A6C34878D82A}">
                    <a16:rowId xmlns:a16="http://schemas.microsoft.com/office/drawing/2014/main" val="10001"/>
                  </a:ext>
                </a:extLst>
              </a:tr>
              <a:tr h="370840">
                <a:tc>
                  <a:txBody>
                    <a:bodyPr/>
                    <a:lstStyle/>
                    <a:p>
                      <a:r>
                        <a:rPr lang="en-IN" dirty="0"/>
                        <a:t>2)</a:t>
                      </a:r>
                      <a:r>
                        <a:rPr lang="en-IN" baseline="0" dirty="0"/>
                        <a:t> Non- GST Registered MSME borrower</a:t>
                      </a:r>
                      <a:endParaRPr lang="en-IN" dirty="0"/>
                    </a:p>
                  </a:txBody>
                  <a:tcPr/>
                </a:tc>
                <a:tc>
                  <a:txBody>
                    <a:bodyPr/>
                    <a:lstStyle/>
                    <a:p>
                      <a:pPr marL="285750" indent="-285750">
                        <a:buFont typeface="Arial" panose="020B0604020202020204" pitchFamily="34" charset="0"/>
                        <a:buChar char="•"/>
                      </a:pPr>
                      <a:r>
                        <a:rPr lang="en-IN" dirty="0"/>
                        <a:t>Relaxation for 180 days up to 1</a:t>
                      </a:r>
                      <a:r>
                        <a:rPr lang="en-IN" baseline="30000" dirty="0"/>
                        <a:t>st</a:t>
                      </a:r>
                      <a:r>
                        <a:rPr lang="en-IN" dirty="0"/>
                        <a:t> January 2019</a:t>
                      </a:r>
                    </a:p>
                    <a:p>
                      <a:pPr marL="285750" indent="-285750">
                        <a:buFont typeface="Arial" panose="020B0604020202020204" pitchFamily="34" charset="0"/>
                        <a:buChar char="•"/>
                      </a:pPr>
                      <a:r>
                        <a:rPr lang="en-IN" b="1" dirty="0"/>
                        <a:t>No Restructuring</a:t>
                      </a:r>
                      <a:r>
                        <a:rPr lang="en-IN" baseline="0" dirty="0"/>
                        <a:t> of loans- if restructured, will be classified as NPA</a:t>
                      </a:r>
                    </a:p>
                    <a:p>
                      <a:pPr marL="285750" indent="-285750">
                        <a:buFont typeface="Arial" panose="020B0604020202020204" pitchFamily="34" charset="0"/>
                        <a:buChar char="•"/>
                      </a:pPr>
                      <a:r>
                        <a:rPr lang="en-IN" b="1" baseline="0" dirty="0"/>
                        <a:t>No Interest subvention </a:t>
                      </a:r>
                      <a:r>
                        <a:rPr lang="en-IN" baseline="0" dirty="0"/>
                        <a:t>for these borrowers</a:t>
                      </a:r>
                      <a:endParaRPr lang="en-IN" dirty="0"/>
                    </a:p>
                  </a:txBody>
                  <a:tcPr/>
                </a:tc>
                <a:extLst>
                  <a:ext uri="{0D108BD9-81ED-4DB2-BD59-A6C34878D82A}">
                    <a16:rowId xmlns:a16="http://schemas.microsoft.com/office/drawing/2014/main" val="10002"/>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47</a:t>
            </a:fld>
            <a:endParaRPr lang="en-US" dirty="0"/>
          </a:p>
        </p:txBody>
      </p:sp>
      <p:sp>
        <p:nvSpPr>
          <p:cNvPr id="3" name="Footer Placeholder 2">
            <a:extLst>
              <a:ext uri="{FF2B5EF4-FFF2-40B4-BE49-F238E27FC236}">
                <a16:creationId xmlns:a16="http://schemas.microsoft.com/office/drawing/2014/main" id="{64313DD0-A6A0-46B2-A411-7BF12B4C9C2F}"/>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11099485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MSME- One time restructuring</a:t>
            </a:r>
          </a:p>
        </p:txBody>
      </p:sp>
      <p:sp>
        <p:nvSpPr>
          <p:cNvPr id="3" name="Content Placeholder 2"/>
          <p:cNvSpPr>
            <a:spLocks noGrp="1"/>
          </p:cNvSpPr>
          <p:nvPr>
            <p:ph idx="1"/>
          </p:nvPr>
        </p:nvSpPr>
        <p:spPr/>
        <p:txBody>
          <a:bodyPr>
            <a:normAutofit fontScale="92500" lnSpcReduction="10000"/>
          </a:bodyPr>
          <a:lstStyle/>
          <a:p>
            <a:pPr algn="just"/>
            <a:r>
              <a:rPr lang="en-IN" dirty="0"/>
              <a:t>RBI Circular dated January 1, 2019 provides relaxation for one- time restructuring to borrowers classified as Micro, Small and Medium enterprises subject to following condition:</a:t>
            </a:r>
          </a:p>
          <a:p>
            <a:pPr lvl="1" algn="just"/>
            <a:r>
              <a:rPr lang="en-IN" dirty="0"/>
              <a:t>Aggregate exposure (including Non-Fund) of Banks &amp; NBFC not exceeding INR 25 cr. as on January 1, 2019.</a:t>
            </a:r>
          </a:p>
          <a:p>
            <a:pPr lvl="1" algn="just"/>
            <a:r>
              <a:rPr lang="en-IN" dirty="0"/>
              <a:t>Borrower is in default but is “Standard” as on January 1, 2019.</a:t>
            </a:r>
          </a:p>
          <a:p>
            <a:pPr lvl="1" algn="just"/>
            <a:r>
              <a:rPr lang="en-IN" dirty="0"/>
              <a:t>The restructuring of the borrower account is implemented on or before March 31, 2020.</a:t>
            </a:r>
          </a:p>
          <a:p>
            <a:pPr lvl="1" algn="just"/>
            <a:r>
              <a:rPr lang="en-IN" dirty="0"/>
              <a:t>GST- registered on the date of implementation of the restructuring. (This condition will not apply to MSME’s that are exempt from GST registration.</a:t>
            </a:r>
          </a:p>
          <a:p>
            <a:pPr algn="just"/>
            <a:r>
              <a:rPr lang="en-IN" dirty="0"/>
              <a:t>Provision of 5% in addition to the provision already held shall be made by the Banks.</a:t>
            </a:r>
          </a:p>
          <a:p>
            <a:pPr marL="457200" lvl="1" indent="0" algn="just">
              <a:buNone/>
            </a:pPr>
            <a:endParaRPr lang="en-IN"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48</a:t>
            </a:fld>
            <a:endParaRPr lang="en-US" dirty="0"/>
          </a:p>
        </p:txBody>
      </p:sp>
      <p:sp>
        <p:nvSpPr>
          <p:cNvPr id="5" name="Footer Placeholder 4">
            <a:extLst>
              <a:ext uri="{FF2B5EF4-FFF2-40B4-BE49-F238E27FC236}">
                <a16:creationId xmlns:a16="http://schemas.microsoft.com/office/drawing/2014/main" id="{B2D9FF08-A4EB-4E84-9BE5-F92498BB758C}"/>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14743169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Provisioning Norms</a:t>
            </a:r>
          </a:p>
        </p:txBody>
      </p:sp>
      <p:graphicFrame>
        <p:nvGraphicFramePr>
          <p:cNvPr id="5" name="Content Placeholder 4"/>
          <p:cNvGraphicFramePr>
            <a:graphicFrameLocks noGrp="1"/>
          </p:cNvGraphicFramePr>
          <p:nvPr>
            <p:ph idx="1"/>
            <p:extLst/>
          </p:nvPr>
        </p:nvGraphicFramePr>
        <p:xfrm>
          <a:off x="1981200" y="1600200"/>
          <a:ext cx="8229600" cy="4668520"/>
        </p:xfrm>
        <a:graphic>
          <a:graphicData uri="http://schemas.openxmlformats.org/drawingml/2006/table">
            <a:tbl>
              <a:tblPr firstRow="1" bandRow="1">
                <a:tableStyleId>{5C22544A-7EE6-4342-B048-85BDC9FD1C3A}</a:tableStyleId>
              </a:tblPr>
              <a:tblGrid>
                <a:gridCol w="895082">
                  <a:extLst>
                    <a:ext uri="{9D8B030D-6E8A-4147-A177-3AD203B41FA5}">
                      <a16:colId xmlns:a16="http://schemas.microsoft.com/office/drawing/2014/main" val="20000"/>
                    </a:ext>
                  </a:extLst>
                </a:gridCol>
                <a:gridCol w="4591318">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IN" dirty="0"/>
                        <a:t>Sr. No.</a:t>
                      </a:r>
                    </a:p>
                  </a:txBody>
                  <a:tcPr/>
                </a:tc>
                <a:tc>
                  <a:txBody>
                    <a:bodyPr/>
                    <a:lstStyle/>
                    <a:p>
                      <a:r>
                        <a:rPr lang="en-IN" dirty="0"/>
                        <a:t>Asset Class (NPA)</a:t>
                      </a:r>
                    </a:p>
                  </a:txBody>
                  <a:tcPr/>
                </a:tc>
                <a:tc>
                  <a:txBody>
                    <a:bodyPr/>
                    <a:lstStyle/>
                    <a:p>
                      <a:r>
                        <a:rPr lang="en-IN" dirty="0"/>
                        <a:t>Provisioning</a:t>
                      </a:r>
                      <a:r>
                        <a:rPr lang="en-IN" baseline="0" dirty="0"/>
                        <a:t> %</a:t>
                      </a:r>
                      <a:endParaRPr lang="en-IN" dirty="0"/>
                    </a:p>
                  </a:txBody>
                  <a:tcPr/>
                </a:tc>
                <a:extLst>
                  <a:ext uri="{0D108BD9-81ED-4DB2-BD59-A6C34878D82A}">
                    <a16:rowId xmlns:a16="http://schemas.microsoft.com/office/drawing/2014/main" val="10000"/>
                  </a:ext>
                </a:extLst>
              </a:tr>
              <a:tr h="370840">
                <a:tc>
                  <a:txBody>
                    <a:bodyPr/>
                    <a:lstStyle/>
                    <a:p>
                      <a:r>
                        <a:rPr lang="en-IN" dirty="0"/>
                        <a:t>1</a:t>
                      </a:r>
                    </a:p>
                  </a:txBody>
                  <a:tcPr/>
                </a:tc>
                <a:tc>
                  <a:txBody>
                    <a:bodyPr/>
                    <a:lstStyle/>
                    <a:p>
                      <a:r>
                        <a:rPr lang="en-IN" b="1" dirty="0"/>
                        <a:t>Normal Category:</a:t>
                      </a:r>
                    </a:p>
                    <a:p>
                      <a:r>
                        <a:rPr lang="en-IN" dirty="0"/>
                        <a:t>Sub- Standard Asset (Fully Secured)</a:t>
                      </a:r>
                    </a:p>
                    <a:p>
                      <a:r>
                        <a:rPr lang="en-IN" dirty="0"/>
                        <a:t>Sub- Standard Asset (Unsecured)</a:t>
                      </a:r>
                    </a:p>
                    <a:p>
                      <a:endParaRPr lang="en-IN" dirty="0"/>
                    </a:p>
                    <a:p>
                      <a:r>
                        <a:rPr lang="en-IN" dirty="0"/>
                        <a:t>Unsecured</a:t>
                      </a:r>
                      <a:r>
                        <a:rPr lang="en-IN" baseline="0" dirty="0"/>
                        <a:t> exposure:</a:t>
                      </a:r>
                    </a:p>
                    <a:p>
                      <a:r>
                        <a:rPr lang="en-IN" baseline="0" dirty="0"/>
                        <a:t>“Realisable value of security is not more than 10% of the outstanding exposure”</a:t>
                      </a:r>
                    </a:p>
                    <a:p>
                      <a:endParaRPr lang="en-IN" baseline="0" dirty="0"/>
                    </a:p>
                    <a:p>
                      <a:r>
                        <a:rPr lang="en-IN" b="1" baseline="0" dirty="0"/>
                        <a:t>Infrastructure Category:</a:t>
                      </a:r>
                      <a:endParaRPr lang="en-IN" b="1" dirty="0"/>
                    </a:p>
                    <a:p>
                      <a:r>
                        <a:rPr lang="en-IN" dirty="0"/>
                        <a:t>Sub- Standard Asset (Fully Secured)</a:t>
                      </a:r>
                    </a:p>
                    <a:p>
                      <a:r>
                        <a:rPr lang="en-IN" dirty="0"/>
                        <a:t>Sub- Standard Asset (Unsecured)</a:t>
                      </a:r>
                    </a:p>
                  </a:txBody>
                  <a:tcPr/>
                </a:tc>
                <a:tc>
                  <a:txBody>
                    <a:bodyPr/>
                    <a:lstStyle/>
                    <a:p>
                      <a:endParaRPr lang="en-IN" dirty="0"/>
                    </a:p>
                    <a:p>
                      <a:r>
                        <a:rPr lang="en-IN" dirty="0"/>
                        <a:t>15%</a:t>
                      </a:r>
                    </a:p>
                    <a:p>
                      <a:r>
                        <a:rPr lang="en-IN" dirty="0"/>
                        <a:t>25%</a:t>
                      </a:r>
                    </a:p>
                    <a:p>
                      <a:endParaRPr lang="en-IN" dirty="0"/>
                    </a:p>
                    <a:p>
                      <a:endParaRPr lang="en-IN" dirty="0"/>
                    </a:p>
                    <a:p>
                      <a:endParaRPr lang="en-IN" dirty="0"/>
                    </a:p>
                    <a:p>
                      <a:endParaRPr lang="en-IN" dirty="0"/>
                    </a:p>
                    <a:p>
                      <a:endParaRPr lang="en-IN" dirty="0"/>
                    </a:p>
                    <a:p>
                      <a:endParaRPr lang="en-IN" dirty="0"/>
                    </a:p>
                    <a:p>
                      <a:r>
                        <a:rPr lang="en-IN" dirty="0"/>
                        <a:t>15%</a:t>
                      </a:r>
                    </a:p>
                    <a:p>
                      <a:r>
                        <a:rPr lang="en-IN" dirty="0"/>
                        <a:t>20%</a:t>
                      </a:r>
                    </a:p>
                  </a:txBody>
                  <a:tcPr/>
                </a:tc>
                <a:extLst>
                  <a:ext uri="{0D108BD9-81ED-4DB2-BD59-A6C34878D82A}">
                    <a16:rowId xmlns:a16="http://schemas.microsoft.com/office/drawing/2014/main" val="10001"/>
                  </a:ext>
                </a:extLst>
              </a:tr>
              <a:tr h="370840">
                <a:tc>
                  <a:txBody>
                    <a:bodyPr/>
                    <a:lstStyle/>
                    <a:p>
                      <a:r>
                        <a:rPr lang="en-IN" dirty="0"/>
                        <a:t>2</a:t>
                      </a:r>
                    </a:p>
                  </a:txBody>
                  <a:tcPr/>
                </a:tc>
                <a:tc>
                  <a:txBody>
                    <a:bodyPr/>
                    <a:lstStyle/>
                    <a:p>
                      <a:r>
                        <a:rPr lang="en-IN" b="1" dirty="0"/>
                        <a:t>Doubtful</a:t>
                      </a:r>
                      <a:r>
                        <a:rPr lang="en-IN" b="1" baseline="0" dirty="0"/>
                        <a:t> Assets:</a:t>
                      </a:r>
                    </a:p>
                    <a:p>
                      <a:r>
                        <a:rPr lang="en-IN" b="0" baseline="0" dirty="0"/>
                        <a:t>DB- 1 (</a:t>
                      </a:r>
                      <a:r>
                        <a:rPr lang="en-IN" b="0" baseline="0" dirty="0" err="1"/>
                        <a:t>Upto</a:t>
                      </a:r>
                      <a:r>
                        <a:rPr lang="en-IN" b="0" baseline="0" dirty="0"/>
                        <a:t> 1 year)</a:t>
                      </a:r>
                    </a:p>
                    <a:p>
                      <a:r>
                        <a:rPr lang="en-IN" b="0" baseline="0" dirty="0"/>
                        <a:t>DB- 2 (1 to 3 years)</a:t>
                      </a:r>
                    </a:p>
                    <a:p>
                      <a:r>
                        <a:rPr lang="en-IN" b="0" baseline="0" dirty="0"/>
                        <a:t>DB- 3 (more than 3 years)</a:t>
                      </a:r>
                      <a:endParaRPr lang="en-IN" b="0" dirty="0"/>
                    </a:p>
                  </a:txBody>
                  <a:tcPr/>
                </a:tc>
                <a:tc>
                  <a:txBody>
                    <a:bodyPr/>
                    <a:lstStyle/>
                    <a:p>
                      <a:endParaRPr lang="en-IN" dirty="0"/>
                    </a:p>
                    <a:p>
                      <a:r>
                        <a:rPr lang="en-IN" dirty="0"/>
                        <a:t>25%</a:t>
                      </a:r>
                    </a:p>
                    <a:p>
                      <a:r>
                        <a:rPr lang="en-IN" dirty="0"/>
                        <a:t>40%</a:t>
                      </a:r>
                    </a:p>
                    <a:p>
                      <a:r>
                        <a:rPr lang="en-IN" dirty="0"/>
                        <a:t>100%</a:t>
                      </a:r>
                    </a:p>
                  </a:txBody>
                  <a:tcPr/>
                </a:tc>
                <a:extLst>
                  <a:ext uri="{0D108BD9-81ED-4DB2-BD59-A6C34878D82A}">
                    <a16:rowId xmlns:a16="http://schemas.microsoft.com/office/drawing/2014/main" val="10002"/>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49</a:t>
            </a:fld>
            <a:endParaRPr lang="en-US" dirty="0"/>
          </a:p>
        </p:txBody>
      </p:sp>
      <p:sp>
        <p:nvSpPr>
          <p:cNvPr id="3" name="Footer Placeholder 2">
            <a:extLst>
              <a:ext uri="{FF2B5EF4-FFF2-40B4-BE49-F238E27FC236}">
                <a16:creationId xmlns:a16="http://schemas.microsoft.com/office/drawing/2014/main" id="{C4F6784B-8643-4B1B-A13C-E61CA3566867}"/>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3835566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57577"/>
            <a:ext cx="10515600" cy="1056067"/>
          </a:xfrm>
        </p:spPr>
        <p:txBody>
          <a:bodyPr/>
          <a:lstStyle/>
          <a:p>
            <a:pPr algn="ctr"/>
            <a:r>
              <a:rPr lang="en-US" sz="3600" b="1" dirty="0">
                <a:latin typeface="+mn-lt"/>
              </a:rPr>
              <a:t>Case Study 1: Question</a:t>
            </a:r>
          </a:p>
        </p:txBody>
      </p:sp>
      <p:sp>
        <p:nvSpPr>
          <p:cNvPr id="5" name="Content Placeholder 4"/>
          <p:cNvSpPr>
            <a:spLocks noGrp="1"/>
          </p:cNvSpPr>
          <p:nvPr>
            <p:ph idx="1"/>
          </p:nvPr>
        </p:nvSpPr>
        <p:spPr>
          <a:xfrm>
            <a:off x="838200" y="1365161"/>
            <a:ext cx="10515600" cy="4837560"/>
          </a:xfrm>
        </p:spPr>
        <p:txBody>
          <a:bodyPr/>
          <a:lstStyle/>
          <a:p>
            <a:pPr marL="0" indent="0" algn="just">
              <a:buNone/>
            </a:pPr>
            <a:r>
              <a:rPr lang="en-IN" dirty="0">
                <a:ea typeface="Verdana" pitchFamily="34" charset="0"/>
                <a:cs typeface="Verdana" pitchFamily="34" charset="0"/>
              </a:rPr>
              <a:t>A borrower had availed the facility of a Term Loan account. He has prepaid 12 month’s EMIs in the month of April and subsequently has not paid any amount to the credit of Term loan. Would that account be required to be classified as NPA due to non-servicing of interest?</a:t>
            </a:r>
            <a:endParaRPr lang="en-IN" dirty="0"/>
          </a:p>
          <a:p>
            <a:endParaRPr lang="en-US" dirty="0"/>
          </a:p>
        </p:txBody>
      </p:sp>
      <p:sp>
        <p:nvSpPr>
          <p:cNvPr id="2" name="Footer Placeholder 1">
            <a:extLst>
              <a:ext uri="{FF2B5EF4-FFF2-40B4-BE49-F238E27FC236}">
                <a16:creationId xmlns:a16="http://schemas.microsoft.com/office/drawing/2014/main" id="{B9D8E0FD-2041-43B4-B6A6-BA173415CC3E}"/>
              </a:ext>
            </a:extLst>
          </p:cNvPr>
          <p:cNvSpPr>
            <a:spLocks noGrp="1"/>
          </p:cNvSpPr>
          <p:nvPr>
            <p:ph type="ftr" sz="quarter" idx="11"/>
          </p:nvPr>
        </p:nvSpPr>
        <p:spPr/>
        <p:txBody>
          <a:bodyPr/>
          <a:lstStyle/>
          <a:p>
            <a:r>
              <a:rPr lang="en-US"/>
              <a:t>CHOKSHI TRAINING &amp; EDUCATIONAL SERVICES LLP</a:t>
            </a:r>
          </a:p>
        </p:txBody>
      </p:sp>
      <p:sp>
        <p:nvSpPr>
          <p:cNvPr id="3" name="Slide Number Placeholder 2">
            <a:extLst>
              <a:ext uri="{FF2B5EF4-FFF2-40B4-BE49-F238E27FC236}">
                <a16:creationId xmlns:a16="http://schemas.microsoft.com/office/drawing/2014/main" id="{E0DF2057-F599-4F3F-B764-C0F137D7FE8A}"/>
              </a:ext>
            </a:extLst>
          </p:cNvPr>
          <p:cNvSpPr>
            <a:spLocks noGrp="1"/>
          </p:cNvSpPr>
          <p:nvPr>
            <p:ph type="sldNum" sz="quarter" idx="12"/>
          </p:nvPr>
        </p:nvSpPr>
        <p:spPr/>
        <p:txBody>
          <a:bodyPr/>
          <a:lstStyle/>
          <a:p>
            <a:fld id="{2CB2DDDB-1711-4ABC-B58B-0EF09DBA2FA4}" type="slidenum">
              <a:rPr lang="en-US" smtClean="0"/>
              <a:t>5</a:t>
            </a:fld>
            <a:endParaRPr lang="en-US"/>
          </a:p>
        </p:txBody>
      </p:sp>
    </p:spTree>
    <p:extLst>
      <p:ext uri="{BB962C8B-B14F-4D97-AF65-F5344CB8AC3E}">
        <p14:creationId xmlns:p14="http://schemas.microsoft.com/office/powerpoint/2010/main" val="12664203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3600" b="1" dirty="0">
                <a:latin typeface="+mn-lt"/>
              </a:rPr>
              <a:t>Provisioning Norms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12732287"/>
              </p:ext>
            </p:extLst>
          </p:nvPr>
        </p:nvGraphicFramePr>
        <p:xfrm>
          <a:off x="2238778" y="1832020"/>
          <a:ext cx="8229600" cy="3576320"/>
        </p:xfrm>
        <a:graphic>
          <a:graphicData uri="http://schemas.openxmlformats.org/drawingml/2006/table">
            <a:tbl>
              <a:tblPr firstRow="1" bandRow="1">
                <a:tableStyleId>{5C22544A-7EE6-4342-B048-85BDC9FD1C3A}</a:tableStyleId>
              </a:tblPr>
              <a:tblGrid>
                <a:gridCol w="843566">
                  <a:extLst>
                    <a:ext uri="{9D8B030D-6E8A-4147-A177-3AD203B41FA5}">
                      <a16:colId xmlns:a16="http://schemas.microsoft.com/office/drawing/2014/main" val="20000"/>
                    </a:ext>
                  </a:extLst>
                </a:gridCol>
                <a:gridCol w="4642834">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IN" dirty="0"/>
                        <a:t>Sr. No.</a:t>
                      </a:r>
                    </a:p>
                  </a:txBody>
                  <a:tcPr/>
                </a:tc>
                <a:tc>
                  <a:txBody>
                    <a:bodyPr/>
                    <a:lstStyle/>
                    <a:p>
                      <a:r>
                        <a:rPr lang="en-IN" dirty="0"/>
                        <a:t>Asset Class (NPA)</a:t>
                      </a:r>
                    </a:p>
                  </a:txBody>
                  <a:tcPr/>
                </a:tc>
                <a:tc>
                  <a:txBody>
                    <a:bodyPr/>
                    <a:lstStyle/>
                    <a:p>
                      <a:r>
                        <a:rPr lang="en-IN" dirty="0"/>
                        <a:t>Provisioning</a:t>
                      </a:r>
                      <a:r>
                        <a:rPr lang="en-IN" baseline="0" dirty="0"/>
                        <a:t> %</a:t>
                      </a:r>
                      <a:endParaRPr lang="en-IN" dirty="0"/>
                    </a:p>
                  </a:txBody>
                  <a:tcPr/>
                </a:tc>
                <a:extLst>
                  <a:ext uri="{0D108BD9-81ED-4DB2-BD59-A6C34878D82A}">
                    <a16:rowId xmlns:a16="http://schemas.microsoft.com/office/drawing/2014/main" val="10000"/>
                  </a:ext>
                </a:extLst>
              </a:tr>
              <a:tr h="370840">
                <a:tc>
                  <a:txBody>
                    <a:bodyPr/>
                    <a:lstStyle/>
                    <a:p>
                      <a:r>
                        <a:rPr lang="en-IN" dirty="0"/>
                        <a:t>3</a:t>
                      </a:r>
                    </a:p>
                  </a:txBody>
                  <a:tcPr/>
                </a:tc>
                <a:tc>
                  <a:txBody>
                    <a:bodyPr/>
                    <a:lstStyle/>
                    <a:p>
                      <a:r>
                        <a:rPr lang="en-IN" dirty="0"/>
                        <a:t>Loss Assets</a:t>
                      </a:r>
                    </a:p>
                  </a:txBody>
                  <a:tcPr/>
                </a:tc>
                <a:tc>
                  <a:txBody>
                    <a:bodyPr/>
                    <a:lstStyle/>
                    <a:p>
                      <a:r>
                        <a:rPr lang="en-IN" dirty="0"/>
                        <a:t>100%</a:t>
                      </a:r>
                    </a:p>
                  </a:txBody>
                  <a:tcPr/>
                </a:tc>
                <a:extLst>
                  <a:ext uri="{0D108BD9-81ED-4DB2-BD59-A6C34878D82A}">
                    <a16:rowId xmlns:a16="http://schemas.microsoft.com/office/drawing/2014/main" val="10001"/>
                  </a:ext>
                </a:extLst>
              </a:tr>
              <a:tr h="370840">
                <a:tc>
                  <a:txBody>
                    <a:bodyPr/>
                    <a:lstStyle/>
                    <a:p>
                      <a:r>
                        <a:rPr lang="en-IN" dirty="0"/>
                        <a:t>4</a:t>
                      </a:r>
                    </a:p>
                  </a:txBody>
                  <a:tcPr/>
                </a:tc>
                <a:tc>
                  <a:txBody>
                    <a:bodyPr/>
                    <a:lstStyle/>
                    <a:p>
                      <a:r>
                        <a:rPr lang="en-IN" b="1" dirty="0"/>
                        <a:t>Standard Assets:</a:t>
                      </a:r>
                    </a:p>
                    <a:p>
                      <a:pPr marL="285750" indent="-285750">
                        <a:buFont typeface="Arial" panose="020B0604020202020204" pitchFamily="34" charset="0"/>
                        <a:buChar char="•"/>
                      </a:pPr>
                      <a:r>
                        <a:rPr lang="en-IN" b="0" dirty="0"/>
                        <a:t>Direct</a:t>
                      </a:r>
                      <a:r>
                        <a:rPr lang="en-IN" b="0" baseline="0" dirty="0"/>
                        <a:t> Advances to Agriculture and SME Sector</a:t>
                      </a:r>
                    </a:p>
                    <a:p>
                      <a:pPr marL="285750" indent="-285750">
                        <a:buFont typeface="Arial" panose="020B0604020202020204" pitchFamily="34" charset="0"/>
                        <a:buChar char="•"/>
                      </a:pPr>
                      <a:r>
                        <a:rPr lang="en-IN" b="0" baseline="0" dirty="0"/>
                        <a:t>Advances to Commercial Real Estate (CRE)</a:t>
                      </a:r>
                    </a:p>
                    <a:p>
                      <a:pPr marL="285750" indent="-285750">
                        <a:buFont typeface="Arial" panose="020B0604020202020204" pitchFamily="34" charset="0"/>
                        <a:buChar char="•"/>
                      </a:pPr>
                      <a:r>
                        <a:rPr lang="en-IN" b="0" baseline="0" dirty="0"/>
                        <a:t>Advances to CRE- Residential Housing (CRE- RH)</a:t>
                      </a:r>
                    </a:p>
                    <a:p>
                      <a:pPr marL="285750" indent="-285750">
                        <a:buFont typeface="Arial" panose="020B0604020202020204" pitchFamily="34" charset="0"/>
                        <a:buChar char="•"/>
                      </a:pPr>
                      <a:r>
                        <a:rPr lang="en-IN" b="0" baseline="0" dirty="0"/>
                        <a:t>Housing Loan at Teaser rate (+ 1 year)</a:t>
                      </a:r>
                    </a:p>
                    <a:p>
                      <a:pPr marL="285750" indent="-285750">
                        <a:buFont typeface="Arial" panose="020B0604020202020204" pitchFamily="34" charset="0"/>
                        <a:buChar char="•"/>
                      </a:pPr>
                      <a:r>
                        <a:rPr lang="en-IN" b="0" baseline="0" dirty="0"/>
                        <a:t>Restructure Advances (Other than Provision for Dim. In value)</a:t>
                      </a:r>
                    </a:p>
                    <a:p>
                      <a:pPr marL="285750" indent="-285750">
                        <a:buFont typeface="Arial" panose="020B0604020202020204" pitchFamily="34" charset="0"/>
                        <a:buChar char="•"/>
                      </a:pPr>
                      <a:r>
                        <a:rPr lang="en-IN" b="0" baseline="0" dirty="0"/>
                        <a:t>All other loans not included in above</a:t>
                      </a:r>
                      <a:endParaRPr lang="en-IN" b="0" dirty="0"/>
                    </a:p>
                  </a:txBody>
                  <a:tcPr/>
                </a:tc>
                <a:tc>
                  <a:txBody>
                    <a:bodyPr/>
                    <a:lstStyle/>
                    <a:p>
                      <a:endParaRPr lang="en-IN" dirty="0"/>
                    </a:p>
                    <a:p>
                      <a:r>
                        <a:rPr lang="en-IN" dirty="0"/>
                        <a:t>0.25%</a:t>
                      </a:r>
                    </a:p>
                    <a:p>
                      <a:endParaRPr lang="en-IN" dirty="0"/>
                    </a:p>
                    <a:p>
                      <a:r>
                        <a:rPr lang="en-IN" dirty="0"/>
                        <a:t>1.00%</a:t>
                      </a:r>
                    </a:p>
                    <a:p>
                      <a:r>
                        <a:rPr lang="en-IN" dirty="0"/>
                        <a:t>0.75%</a:t>
                      </a:r>
                    </a:p>
                    <a:p>
                      <a:endParaRPr lang="en-IN" dirty="0"/>
                    </a:p>
                    <a:p>
                      <a:r>
                        <a:rPr lang="en-IN" dirty="0"/>
                        <a:t>2.00%</a:t>
                      </a:r>
                    </a:p>
                    <a:p>
                      <a:r>
                        <a:rPr lang="en-IN" dirty="0"/>
                        <a:t>5.00%</a:t>
                      </a:r>
                    </a:p>
                    <a:p>
                      <a:endParaRPr lang="en-IN" dirty="0"/>
                    </a:p>
                    <a:p>
                      <a:r>
                        <a:rPr lang="en-IN" dirty="0"/>
                        <a:t>0.40%</a:t>
                      </a:r>
                    </a:p>
                  </a:txBody>
                  <a:tcPr/>
                </a:tc>
                <a:extLst>
                  <a:ext uri="{0D108BD9-81ED-4DB2-BD59-A6C34878D82A}">
                    <a16:rowId xmlns:a16="http://schemas.microsoft.com/office/drawing/2014/main" val="10002"/>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50</a:t>
            </a:fld>
            <a:endParaRPr lang="en-US" dirty="0"/>
          </a:p>
        </p:txBody>
      </p:sp>
      <p:sp>
        <p:nvSpPr>
          <p:cNvPr id="3" name="Footer Placeholder 2">
            <a:extLst>
              <a:ext uri="{FF2B5EF4-FFF2-40B4-BE49-F238E27FC236}">
                <a16:creationId xmlns:a16="http://schemas.microsoft.com/office/drawing/2014/main" id="{D99FC654-B26A-476E-9578-BEC763156742}"/>
              </a:ext>
            </a:extLst>
          </p:cNvPr>
          <p:cNvSpPr>
            <a:spLocks noGrp="1"/>
          </p:cNvSpPr>
          <p:nvPr>
            <p:ph type="ftr" sz="quarter" idx="11"/>
          </p:nvPr>
        </p:nvSpPr>
        <p:spPr/>
        <p:txBody>
          <a:bodyPr/>
          <a:lstStyle/>
          <a:p>
            <a:r>
              <a:rPr lang="en-US"/>
              <a:t>CHOKSHI TRAINING &amp; EDUCATIONAL SERVICES LLP</a:t>
            </a:r>
          </a:p>
        </p:txBody>
      </p:sp>
    </p:spTree>
    <p:extLst>
      <p:ext uri="{BB962C8B-B14F-4D97-AF65-F5344CB8AC3E}">
        <p14:creationId xmlns:p14="http://schemas.microsoft.com/office/powerpoint/2010/main" val="29034911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66989" y="2966657"/>
            <a:ext cx="10515600" cy="1325563"/>
          </a:xfrm>
        </p:spPr>
        <p:txBody>
          <a:bodyPr/>
          <a:lstStyle/>
          <a:p>
            <a:pPr algn="ctr"/>
            <a:r>
              <a:rPr lang="en-US" b="1" dirty="0"/>
              <a:t>THANK YOU!</a:t>
            </a:r>
          </a:p>
        </p:txBody>
      </p:sp>
      <p:sp>
        <p:nvSpPr>
          <p:cNvPr id="2" name="Footer Placeholder 1">
            <a:extLst>
              <a:ext uri="{FF2B5EF4-FFF2-40B4-BE49-F238E27FC236}">
                <a16:creationId xmlns:a16="http://schemas.microsoft.com/office/drawing/2014/main" id="{231D4D91-6902-4470-82A3-44BC4DA3FD09}"/>
              </a:ext>
            </a:extLst>
          </p:cNvPr>
          <p:cNvSpPr>
            <a:spLocks noGrp="1"/>
          </p:cNvSpPr>
          <p:nvPr>
            <p:ph type="ftr" sz="quarter" idx="11"/>
          </p:nvPr>
        </p:nvSpPr>
        <p:spPr/>
        <p:txBody>
          <a:bodyPr/>
          <a:lstStyle/>
          <a:p>
            <a:r>
              <a:rPr lang="en-US"/>
              <a:t>CHOKSHI TRAINING &amp; EDUCATIONAL SERVICES LLP</a:t>
            </a:r>
          </a:p>
        </p:txBody>
      </p:sp>
      <p:sp>
        <p:nvSpPr>
          <p:cNvPr id="3" name="Slide Number Placeholder 2">
            <a:extLst>
              <a:ext uri="{FF2B5EF4-FFF2-40B4-BE49-F238E27FC236}">
                <a16:creationId xmlns:a16="http://schemas.microsoft.com/office/drawing/2014/main" id="{7FB9A71D-3AA9-4EEA-9E18-2D0469A16AC7}"/>
              </a:ext>
            </a:extLst>
          </p:cNvPr>
          <p:cNvSpPr>
            <a:spLocks noGrp="1"/>
          </p:cNvSpPr>
          <p:nvPr>
            <p:ph type="sldNum" sz="quarter" idx="12"/>
          </p:nvPr>
        </p:nvSpPr>
        <p:spPr/>
        <p:txBody>
          <a:bodyPr/>
          <a:lstStyle/>
          <a:p>
            <a:fld id="{2CB2DDDB-1711-4ABC-B58B-0EF09DBA2FA4}" type="slidenum">
              <a:rPr lang="en-US" smtClean="0"/>
              <a:t>51</a:t>
            </a:fld>
            <a:endParaRPr lang="en-US"/>
          </a:p>
        </p:txBody>
      </p:sp>
    </p:spTree>
    <p:extLst>
      <p:ext uri="{BB962C8B-B14F-4D97-AF65-F5344CB8AC3E}">
        <p14:creationId xmlns:p14="http://schemas.microsoft.com/office/powerpoint/2010/main" val="4196298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3306"/>
            <a:ext cx="10515600" cy="1325563"/>
          </a:xfrm>
        </p:spPr>
        <p:txBody>
          <a:bodyPr>
            <a:normAutofit/>
          </a:bodyPr>
          <a:lstStyle/>
          <a:p>
            <a:pPr algn="ctr"/>
            <a:r>
              <a:rPr lang="en-US" sz="3600" b="1" dirty="0">
                <a:latin typeface="+mn-lt"/>
              </a:rPr>
              <a:t>Case Study 1: Solution</a:t>
            </a:r>
          </a:p>
        </p:txBody>
      </p:sp>
      <p:sp>
        <p:nvSpPr>
          <p:cNvPr id="3" name="Content Placeholder 2"/>
          <p:cNvSpPr>
            <a:spLocks noGrp="1"/>
          </p:cNvSpPr>
          <p:nvPr>
            <p:ph idx="1"/>
          </p:nvPr>
        </p:nvSpPr>
        <p:spPr/>
        <p:txBody>
          <a:bodyPr/>
          <a:lstStyle/>
          <a:p>
            <a:pPr marL="0" indent="0" algn="just">
              <a:buNone/>
            </a:pPr>
            <a:r>
              <a:rPr lang="en-IN" dirty="0">
                <a:ea typeface="Verdana" pitchFamily="34" charset="0"/>
                <a:cs typeface="Verdana" pitchFamily="34" charset="0"/>
              </a:rPr>
              <a:t>In case of Term Loan, an account is classified as NPA only if the interest and/or installment remains overdue for a period of more than 90 days. In the above case study, since there is a prepayment of EMIs, there is no amount overdue and hence the account would be classified as Performing Asset. </a:t>
            </a:r>
            <a:endParaRPr lang="en-US" dirty="0"/>
          </a:p>
        </p:txBody>
      </p:sp>
      <p:sp>
        <p:nvSpPr>
          <p:cNvPr id="4" name="Footer Placeholder 3">
            <a:extLst>
              <a:ext uri="{FF2B5EF4-FFF2-40B4-BE49-F238E27FC236}">
                <a16:creationId xmlns:a16="http://schemas.microsoft.com/office/drawing/2014/main" id="{85DEC814-D3B0-4093-B1BC-CC922713B701}"/>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10D134E0-9967-403C-A645-174793272CAD}"/>
              </a:ext>
            </a:extLst>
          </p:cNvPr>
          <p:cNvSpPr>
            <a:spLocks noGrp="1"/>
          </p:cNvSpPr>
          <p:nvPr>
            <p:ph type="sldNum" sz="quarter" idx="12"/>
          </p:nvPr>
        </p:nvSpPr>
        <p:spPr/>
        <p:txBody>
          <a:bodyPr/>
          <a:lstStyle/>
          <a:p>
            <a:fld id="{2CB2DDDB-1711-4ABC-B58B-0EF09DBA2FA4}" type="slidenum">
              <a:rPr lang="en-US" smtClean="0"/>
              <a:t>6</a:t>
            </a:fld>
            <a:endParaRPr lang="en-US"/>
          </a:p>
        </p:txBody>
      </p:sp>
    </p:spTree>
    <p:extLst>
      <p:ext uri="{BB962C8B-B14F-4D97-AF65-F5344CB8AC3E}">
        <p14:creationId xmlns:p14="http://schemas.microsoft.com/office/powerpoint/2010/main" val="1659651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548"/>
            <a:ext cx="10515600" cy="1325563"/>
          </a:xfrm>
        </p:spPr>
        <p:txBody>
          <a:bodyPr/>
          <a:lstStyle/>
          <a:p>
            <a:pPr algn="ctr"/>
            <a:r>
              <a:rPr lang="en-US" sz="3600" b="1" dirty="0">
                <a:latin typeface="+mn-lt"/>
              </a:rPr>
              <a:t>Case Study 2: Question</a:t>
            </a:r>
          </a:p>
        </p:txBody>
      </p:sp>
      <p:sp>
        <p:nvSpPr>
          <p:cNvPr id="3" name="Content Placeholder 2"/>
          <p:cNvSpPr>
            <a:spLocks noGrp="1"/>
          </p:cNvSpPr>
          <p:nvPr>
            <p:ph idx="1"/>
          </p:nvPr>
        </p:nvSpPr>
        <p:spPr>
          <a:xfrm>
            <a:off x="838199" y="1433111"/>
            <a:ext cx="10765665" cy="4743852"/>
          </a:xfrm>
        </p:spPr>
        <p:txBody>
          <a:bodyPr/>
          <a:lstStyle/>
          <a:p>
            <a:pPr marL="0" indent="0" algn="just">
              <a:buNone/>
            </a:pPr>
            <a:r>
              <a:rPr lang="en-IN" dirty="0">
                <a:ea typeface="Verdana" pitchFamily="34" charset="0"/>
                <a:cs typeface="Verdana" pitchFamily="34" charset="0"/>
              </a:rPr>
              <a:t>In case of Term Loan account, if there is a moratorium granted for payment of interest for first six months, would such account be classified as NPA if there is no repayment of interest in the first six months?</a:t>
            </a:r>
            <a:endParaRPr lang="en-IN" dirty="0"/>
          </a:p>
          <a:p>
            <a:pPr marL="0" indent="0">
              <a:buNone/>
            </a:pPr>
            <a:endParaRPr lang="en-US" dirty="0"/>
          </a:p>
        </p:txBody>
      </p:sp>
      <p:sp>
        <p:nvSpPr>
          <p:cNvPr id="4" name="Footer Placeholder 3">
            <a:extLst>
              <a:ext uri="{FF2B5EF4-FFF2-40B4-BE49-F238E27FC236}">
                <a16:creationId xmlns:a16="http://schemas.microsoft.com/office/drawing/2014/main" id="{A29140AF-CE56-4DA8-A27F-E81E066A6276}"/>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B15C3144-8814-42C2-9209-8845ECBAB295}"/>
              </a:ext>
            </a:extLst>
          </p:cNvPr>
          <p:cNvSpPr>
            <a:spLocks noGrp="1"/>
          </p:cNvSpPr>
          <p:nvPr>
            <p:ph type="sldNum" sz="quarter" idx="12"/>
          </p:nvPr>
        </p:nvSpPr>
        <p:spPr/>
        <p:txBody>
          <a:bodyPr/>
          <a:lstStyle/>
          <a:p>
            <a:fld id="{2CB2DDDB-1711-4ABC-B58B-0EF09DBA2FA4}" type="slidenum">
              <a:rPr lang="en-US" smtClean="0"/>
              <a:t>7</a:t>
            </a:fld>
            <a:endParaRPr lang="en-US"/>
          </a:p>
        </p:txBody>
      </p:sp>
    </p:spTree>
    <p:extLst>
      <p:ext uri="{BB962C8B-B14F-4D97-AF65-F5344CB8AC3E}">
        <p14:creationId xmlns:p14="http://schemas.microsoft.com/office/powerpoint/2010/main" val="1207491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00036"/>
          </a:xfrm>
        </p:spPr>
        <p:txBody>
          <a:bodyPr>
            <a:normAutofit/>
          </a:bodyPr>
          <a:lstStyle/>
          <a:p>
            <a:pPr algn="ctr"/>
            <a:r>
              <a:rPr lang="en-US" sz="3600" b="1" dirty="0">
                <a:latin typeface="+mn-lt"/>
              </a:rPr>
              <a:t>Case study 2: Solution</a:t>
            </a:r>
            <a:endParaRPr lang="en-US" sz="3600" dirty="0">
              <a:latin typeface="+mn-lt"/>
            </a:endParaRPr>
          </a:p>
        </p:txBody>
      </p:sp>
      <p:sp>
        <p:nvSpPr>
          <p:cNvPr id="3" name="Content Placeholder 2"/>
          <p:cNvSpPr>
            <a:spLocks noGrp="1"/>
          </p:cNvSpPr>
          <p:nvPr>
            <p:ph idx="1"/>
          </p:nvPr>
        </p:nvSpPr>
        <p:spPr>
          <a:xfrm>
            <a:off x="838200" y="1584101"/>
            <a:ext cx="10515600" cy="4215267"/>
          </a:xfrm>
        </p:spPr>
        <p:txBody>
          <a:bodyPr>
            <a:normAutofit/>
          </a:bodyPr>
          <a:lstStyle/>
          <a:p>
            <a:pPr marL="0" indent="0" algn="just">
              <a:buNone/>
            </a:pPr>
            <a:r>
              <a:rPr lang="en-IN" sz="2600" dirty="0">
                <a:ea typeface="Verdana" pitchFamily="34" charset="0"/>
                <a:cs typeface="Verdana" pitchFamily="34" charset="0"/>
              </a:rPr>
              <a:t>As per 4.2.12 of the RBI master circular dated 1</a:t>
            </a:r>
            <a:r>
              <a:rPr lang="en-IN" sz="2600" baseline="30000" dirty="0">
                <a:ea typeface="Verdana" pitchFamily="34" charset="0"/>
                <a:cs typeface="Verdana" pitchFamily="34" charset="0"/>
              </a:rPr>
              <a:t>st</a:t>
            </a:r>
            <a:r>
              <a:rPr lang="en-IN" sz="2600" dirty="0">
                <a:ea typeface="Verdana" pitchFamily="34" charset="0"/>
                <a:cs typeface="Verdana" pitchFamily="34" charset="0"/>
              </a:rPr>
              <a:t> July, 2015, </a:t>
            </a:r>
            <a:r>
              <a:rPr lang="en-US" sz="2600" dirty="0"/>
              <a:t>where moratorium is available for payment of interest, payment of interest becomes 'due' only after the moratorium or gestation period is over. In</a:t>
            </a:r>
            <a:r>
              <a:rPr lang="en-IN" sz="2600" dirty="0">
                <a:ea typeface="Verdana" pitchFamily="34" charset="0"/>
                <a:cs typeface="Verdana" pitchFamily="34" charset="0"/>
              </a:rPr>
              <a:t> the given case, since there is a moratorium period of 6 months, there is no question of amount being due and hence there cannot be any amount which is overdue. Thus, such account would not be classified as NPA during first 6 months, though interest might be debited in the account during such period.</a:t>
            </a:r>
            <a:endParaRPr lang="en-IN" sz="2600" dirty="0"/>
          </a:p>
          <a:p>
            <a:endParaRPr lang="en-US" dirty="0"/>
          </a:p>
        </p:txBody>
      </p:sp>
      <p:sp>
        <p:nvSpPr>
          <p:cNvPr id="4" name="Footer Placeholder 3">
            <a:extLst>
              <a:ext uri="{FF2B5EF4-FFF2-40B4-BE49-F238E27FC236}">
                <a16:creationId xmlns:a16="http://schemas.microsoft.com/office/drawing/2014/main" id="{6E73A700-6E52-4DDD-9C8D-7C2D9E0CCC7C}"/>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F6D59BEB-58F4-4A65-A98F-1525F2FFF20F}"/>
              </a:ext>
            </a:extLst>
          </p:cNvPr>
          <p:cNvSpPr>
            <a:spLocks noGrp="1"/>
          </p:cNvSpPr>
          <p:nvPr>
            <p:ph type="sldNum" sz="quarter" idx="12"/>
          </p:nvPr>
        </p:nvSpPr>
        <p:spPr/>
        <p:txBody>
          <a:bodyPr/>
          <a:lstStyle/>
          <a:p>
            <a:fld id="{2CB2DDDB-1711-4ABC-B58B-0EF09DBA2FA4}" type="slidenum">
              <a:rPr lang="en-US" smtClean="0"/>
              <a:t>8</a:t>
            </a:fld>
            <a:endParaRPr lang="en-US"/>
          </a:p>
        </p:txBody>
      </p:sp>
    </p:spTree>
    <p:extLst>
      <p:ext uri="{BB962C8B-B14F-4D97-AF65-F5344CB8AC3E}">
        <p14:creationId xmlns:p14="http://schemas.microsoft.com/office/powerpoint/2010/main" val="4141821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41703"/>
          </a:xfrm>
        </p:spPr>
        <p:txBody>
          <a:bodyPr/>
          <a:lstStyle/>
          <a:p>
            <a:pPr algn="ctr"/>
            <a:r>
              <a:rPr lang="en-US" sz="3600" b="1" dirty="0">
                <a:latin typeface="+mn-lt"/>
              </a:rPr>
              <a:t>Case Study 3: Question</a:t>
            </a:r>
          </a:p>
        </p:txBody>
      </p:sp>
      <p:sp>
        <p:nvSpPr>
          <p:cNvPr id="3" name="Content Placeholder 2"/>
          <p:cNvSpPr>
            <a:spLocks noGrp="1"/>
          </p:cNvSpPr>
          <p:nvPr>
            <p:ph idx="1"/>
          </p:nvPr>
        </p:nvSpPr>
        <p:spPr>
          <a:xfrm>
            <a:off x="592429" y="1506828"/>
            <a:ext cx="10895526" cy="5035640"/>
          </a:xfrm>
        </p:spPr>
        <p:txBody>
          <a:bodyPr/>
          <a:lstStyle/>
          <a:p>
            <a:pPr marL="0" indent="0" algn="just">
              <a:buNone/>
            </a:pPr>
            <a:r>
              <a:rPr lang="en-US" dirty="0"/>
              <a:t>In case of cash credit, </a:t>
            </a:r>
            <a:r>
              <a:rPr lang="en-IN" dirty="0">
                <a:ea typeface="Verdana" pitchFamily="34" charset="0"/>
                <a:cs typeface="Verdana" pitchFamily="34" charset="0"/>
              </a:rPr>
              <a:t>if an account is continuously overdrawn beyond the sanctioned limit but not exceeding the drawing power (i.e., the outstanding balance is within the drawing power) for a period of 91 days, would such account be classified as NPA?</a:t>
            </a:r>
            <a:endParaRPr lang="en-IN" dirty="0"/>
          </a:p>
          <a:p>
            <a:pPr marL="0" indent="0">
              <a:buNone/>
            </a:pPr>
            <a:endParaRPr lang="en-US" dirty="0"/>
          </a:p>
        </p:txBody>
      </p:sp>
      <p:sp>
        <p:nvSpPr>
          <p:cNvPr id="4" name="Footer Placeholder 3">
            <a:extLst>
              <a:ext uri="{FF2B5EF4-FFF2-40B4-BE49-F238E27FC236}">
                <a16:creationId xmlns:a16="http://schemas.microsoft.com/office/drawing/2014/main" id="{EB9CF4E3-4C7D-457C-91AB-C1A9A16C37F5}"/>
              </a:ext>
            </a:extLst>
          </p:cNvPr>
          <p:cNvSpPr>
            <a:spLocks noGrp="1"/>
          </p:cNvSpPr>
          <p:nvPr>
            <p:ph type="ftr" sz="quarter" idx="11"/>
          </p:nvPr>
        </p:nvSpPr>
        <p:spPr/>
        <p:txBody>
          <a:bodyPr/>
          <a:lstStyle/>
          <a:p>
            <a:r>
              <a:rPr lang="en-US"/>
              <a:t>CHOKSHI TRAINING &amp; EDUCATIONAL SERVICES LLP</a:t>
            </a:r>
          </a:p>
        </p:txBody>
      </p:sp>
      <p:sp>
        <p:nvSpPr>
          <p:cNvPr id="5" name="Slide Number Placeholder 4">
            <a:extLst>
              <a:ext uri="{FF2B5EF4-FFF2-40B4-BE49-F238E27FC236}">
                <a16:creationId xmlns:a16="http://schemas.microsoft.com/office/drawing/2014/main" id="{80DA5FF0-20FA-44E9-AB2F-768575C786F0}"/>
              </a:ext>
            </a:extLst>
          </p:cNvPr>
          <p:cNvSpPr>
            <a:spLocks noGrp="1"/>
          </p:cNvSpPr>
          <p:nvPr>
            <p:ph type="sldNum" sz="quarter" idx="12"/>
          </p:nvPr>
        </p:nvSpPr>
        <p:spPr/>
        <p:txBody>
          <a:bodyPr/>
          <a:lstStyle/>
          <a:p>
            <a:fld id="{2CB2DDDB-1711-4ABC-B58B-0EF09DBA2FA4}" type="slidenum">
              <a:rPr lang="en-US" smtClean="0"/>
              <a:t>9</a:t>
            </a:fld>
            <a:endParaRPr lang="en-US"/>
          </a:p>
        </p:txBody>
      </p:sp>
    </p:spTree>
    <p:extLst>
      <p:ext uri="{BB962C8B-B14F-4D97-AF65-F5344CB8AC3E}">
        <p14:creationId xmlns:p14="http://schemas.microsoft.com/office/powerpoint/2010/main" val="35922695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TotalTime>
  <Words>3566</Words>
  <Application>Microsoft Office PowerPoint</Application>
  <PresentationFormat>Widescreen</PresentationFormat>
  <Paragraphs>337</Paragraphs>
  <Slides>51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Calibri Light</vt:lpstr>
      <vt:lpstr>Calibri Light (Headings)</vt:lpstr>
      <vt:lpstr>Office Theme</vt:lpstr>
      <vt:lpstr>NON PERFORMING ASSETS</vt:lpstr>
      <vt:lpstr>Special Mention Account (SMA)</vt:lpstr>
      <vt:lpstr>Identification of NPA</vt:lpstr>
      <vt:lpstr>Identification of NPA</vt:lpstr>
      <vt:lpstr>Case Study 1: Question</vt:lpstr>
      <vt:lpstr>Case Study 1: Solution</vt:lpstr>
      <vt:lpstr>Case Study 2: Question</vt:lpstr>
      <vt:lpstr>Case study 2: Solution</vt:lpstr>
      <vt:lpstr>Case Study 3: Question</vt:lpstr>
      <vt:lpstr>Case study 3: Solution</vt:lpstr>
      <vt:lpstr>Case Study 4: Question</vt:lpstr>
      <vt:lpstr>Case study 4: Solution</vt:lpstr>
      <vt:lpstr>Case Study 5: Question</vt:lpstr>
      <vt:lpstr>Case study 5: Solution</vt:lpstr>
      <vt:lpstr>Case Study 6: Question</vt:lpstr>
      <vt:lpstr>Case study 6: Solution</vt:lpstr>
      <vt:lpstr>Case Study 7: Question</vt:lpstr>
      <vt:lpstr>Case study 7: Solution</vt:lpstr>
      <vt:lpstr>Case Study 8: Question</vt:lpstr>
      <vt:lpstr>Case study 8: Solution</vt:lpstr>
      <vt:lpstr>Case Study 9: Question</vt:lpstr>
      <vt:lpstr>Case study 9: Solution</vt:lpstr>
      <vt:lpstr>Case study 10: Question</vt:lpstr>
      <vt:lpstr>Case study 10: Solution</vt:lpstr>
      <vt:lpstr>Case study 11: Question</vt:lpstr>
      <vt:lpstr>Case study 11: Solution</vt:lpstr>
      <vt:lpstr>Case study 12: Question</vt:lpstr>
      <vt:lpstr>Case study 12: Solution</vt:lpstr>
      <vt:lpstr>Case study 13: Question</vt:lpstr>
      <vt:lpstr>Case study 13: Solution</vt:lpstr>
      <vt:lpstr>Case study 14: Question</vt:lpstr>
      <vt:lpstr>Case study 14: Solution</vt:lpstr>
      <vt:lpstr>Projects under Implementation</vt:lpstr>
      <vt:lpstr>Deferment of DCCO</vt:lpstr>
      <vt:lpstr>Revision of DCCO beyond limits mentioned earlier</vt:lpstr>
      <vt:lpstr>Case study 15: Question</vt:lpstr>
      <vt:lpstr>Case study 15: Solution</vt:lpstr>
      <vt:lpstr>Case study 16: Question</vt:lpstr>
      <vt:lpstr>Case study 16: Solution</vt:lpstr>
      <vt:lpstr>Case study 17: Question</vt:lpstr>
      <vt:lpstr>Case study 17: Solution</vt:lpstr>
      <vt:lpstr>Case study 18: Question</vt:lpstr>
      <vt:lpstr>Case study 18: Solution</vt:lpstr>
      <vt:lpstr>MSME- Definition</vt:lpstr>
      <vt:lpstr>MSME Borrower – Relaxation in NPA criterion</vt:lpstr>
      <vt:lpstr>PowerPoint Presentation</vt:lpstr>
      <vt:lpstr>MSME Borrower - Relaxation in NPA criterion</vt:lpstr>
      <vt:lpstr>MSME- One time restructuring</vt:lpstr>
      <vt:lpstr>Provisioning Norms</vt:lpstr>
      <vt:lpstr>Provisioning Norms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Ruchita</dc:creator>
  <cp:lastModifiedBy>Nilesh Joshi</cp:lastModifiedBy>
  <cp:revision>104</cp:revision>
  <dcterms:created xsi:type="dcterms:W3CDTF">2019-03-20T10:40:02Z</dcterms:created>
  <dcterms:modified xsi:type="dcterms:W3CDTF">2019-03-21T10:53:05Z</dcterms:modified>
</cp:coreProperties>
</file>